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323A-80D9-4974-B2D0-1ABB5F3F9BF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3C7FF0F-C765-40E6-9760-C3B464D4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323A-80D9-4974-B2D0-1ABB5F3F9BF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C7FF0F-C765-40E6-9760-C3B464D4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47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323A-80D9-4974-B2D0-1ABB5F3F9BF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C7FF0F-C765-40E6-9760-C3B464D4B6E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3265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323A-80D9-4974-B2D0-1ABB5F3F9BF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C7FF0F-C765-40E6-9760-C3B464D4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393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323A-80D9-4974-B2D0-1ABB5F3F9BF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C7FF0F-C765-40E6-9760-C3B464D4B6E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552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323A-80D9-4974-B2D0-1ABB5F3F9BF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C7FF0F-C765-40E6-9760-C3B464D4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8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323A-80D9-4974-B2D0-1ABB5F3F9BF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7FF0F-C765-40E6-9760-C3B464D4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89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323A-80D9-4974-B2D0-1ABB5F3F9BF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7FF0F-C765-40E6-9760-C3B464D4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323A-80D9-4974-B2D0-1ABB5F3F9BF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7FF0F-C765-40E6-9760-C3B464D4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97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323A-80D9-4974-B2D0-1ABB5F3F9BF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C7FF0F-C765-40E6-9760-C3B464D4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60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323A-80D9-4974-B2D0-1ABB5F3F9BF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C7FF0F-C765-40E6-9760-C3B464D4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1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323A-80D9-4974-B2D0-1ABB5F3F9BF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C7FF0F-C765-40E6-9760-C3B464D4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86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323A-80D9-4974-B2D0-1ABB5F3F9BF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7FF0F-C765-40E6-9760-C3B464D4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37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323A-80D9-4974-B2D0-1ABB5F3F9BF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7FF0F-C765-40E6-9760-C3B464D4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16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323A-80D9-4974-B2D0-1ABB5F3F9BF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7FF0F-C765-40E6-9760-C3B464D4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0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323A-80D9-4974-B2D0-1ABB5F3F9BF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C7FF0F-C765-40E6-9760-C3B464D4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55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323A-80D9-4974-B2D0-1ABB5F3F9BF8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3C7FF0F-C765-40E6-9760-C3B464D4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3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0273" y="266978"/>
            <a:ext cx="6230984" cy="65910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	ИСТОРИЧЕСКАЯ ОСНОВА РОМАНА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Восстание Пугачёва</a:t>
            </a:r>
            <a:r>
              <a:rPr lang="ru-RU" sz="20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 (</a:t>
            </a:r>
            <a:r>
              <a:rPr lang="ru-RU" sz="2000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Крестьянская война 1773—1775 годов</a:t>
            </a:r>
            <a:r>
              <a:rPr lang="ru-RU" sz="20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, </a:t>
            </a:r>
            <a:r>
              <a:rPr lang="ru-RU" sz="2000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Пугачёвщина</a:t>
            </a:r>
            <a:r>
              <a:rPr lang="ru-RU" sz="20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, </a:t>
            </a:r>
            <a:r>
              <a:rPr lang="ru-RU" sz="2000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Пугачёвский бунт</a:t>
            </a:r>
            <a:r>
              <a:rPr lang="ru-RU" sz="20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, </a:t>
            </a:r>
            <a:r>
              <a:rPr lang="ru-RU" sz="2000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Пугачёвское восстание</a:t>
            </a:r>
            <a:r>
              <a:rPr lang="ru-RU" sz="20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, </a:t>
            </a:r>
            <a:r>
              <a:rPr lang="ru-RU" sz="2000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Восстание под предводительством Емельяна Пугачёва</a:t>
            </a:r>
            <a:r>
              <a:rPr lang="ru-RU" sz="20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) — 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восстание яицких казаков, переросшее в полномасштабную войну казаков, крестьян и народов Урала и Поволжья с правительством императрицы Екатерины II.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	В </a:t>
            </a:r>
            <a:r>
              <a:rPr lang="ru-RU" sz="2000" dirty="0">
                <a:solidFill>
                  <a:srgbClr val="222222"/>
                </a:solidFill>
                <a:latin typeface="Georgia" panose="02040502050405020303" pitchFamily="18" charset="0"/>
              </a:rPr>
              <a:t>1772 году в 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Яицком городке вспыхнуло восстание казаков против старшинской верхушки войска и представителей правительства. Восстание было подавлено, но казаки не смирились, а затаились в ожидании повода к новому выступлению. Такой повод представился с появлением на Яике беглого донского казака Пугачёва, объявившего себя императором Петром III.</a:t>
            </a:r>
          </a:p>
        </p:txBody>
      </p:sp>
      <p:pic>
        <p:nvPicPr>
          <p:cNvPr id="1026" name="Picture 2" descr="https://upload.wikimedia.org/wikipedia/commons/c/cd/Pugach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1" y="266979"/>
            <a:ext cx="4486275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32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776" y="271413"/>
            <a:ext cx="8911687" cy="1280890"/>
          </a:xfrm>
        </p:spPr>
        <p:txBody>
          <a:bodyPr/>
          <a:lstStyle/>
          <a:p>
            <a:r>
              <a:rPr lang="ru-RU" dirty="0"/>
              <a:t>Глава </a:t>
            </a:r>
            <a:r>
              <a:rPr lang="en-US" dirty="0" smtClean="0"/>
              <a:t>II</a:t>
            </a:r>
            <a:r>
              <a:rPr lang="en-US" dirty="0"/>
              <a:t>I</a:t>
            </a:r>
            <a:br>
              <a:rPr lang="en-US" dirty="0"/>
            </a:br>
            <a:r>
              <a:rPr lang="ru-RU" dirty="0" smtClean="0"/>
              <a:t>КРЕПОСТЬ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2298" y="1552303"/>
            <a:ext cx="10734902" cy="496606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Какой представлял крепость Гринев и что увидел в реальности?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Какие чувства испытывает рассказчик, описывая отведенную ему часть избы?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Какое впечатление производит Швабрин на Гринева при знакомстве? Что читатель уже знает о Швабрине до описания первой встречи героев?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Почему при знакомстве с Машей Мироновой Гринев уже имеет предубеждения на ее счет?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Прочитайте по ролям сцену обеда (в конце главы). Как в данном эпизоде раскрываются характеры представителей семьи Мироновых? Почему Н.В. Гоголь в отзыве о романе назвал простого коменданта крепости и его жену «истинно русскими характерами»? </a:t>
            </a:r>
            <a:endParaRPr lang="ru-RU" sz="20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</a:rPr>
              <a:t>Глава пронизана мыслью несоответствия  реальности ожиданиям. Все ожидания Гринева не оправдываются. Почему? Как это связано с развитием и изменением героя?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588" y="323664"/>
            <a:ext cx="8911687" cy="5920381"/>
          </a:xfrm>
        </p:spPr>
        <p:txBody>
          <a:bodyPr>
            <a:normAutofit/>
          </a:bodyPr>
          <a:lstStyle/>
          <a:p>
            <a:r>
              <a:rPr lang="ru-RU" dirty="0" smtClean="0"/>
              <a:t>Домашнее задание: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-прочитать 4-7 главы,</a:t>
            </a:r>
            <a:br>
              <a:rPr lang="ru-RU" dirty="0" smtClean="0"/>
            </a:br>
            <a:r>
              <a:rPr lang="ru-RU" dirty="0"/>
              <a:t>-</a:t>
            </a:r>
            <a:r>
              <a:rPr lang="ru-RU" dirty="0" smtClean="0"/>
              <a:t>к 1ой главе (на выбор) составить 5 вопросов, помогающих проанализировать эту главу.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1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1671" y="489857"/>
            <a:ext cx="10787152" cy="790303"/>
          </a:xfrm>
        </p:spPr>
        <p:txBody>
          <a:bodyPr>
            <a:noAutofit/>
          </a:bodyPr>
          <a:lstStyle/>
          <a:p>
            <a:r>
              <a:rPr lang="ru-RU" sz="4000" dirty="0" smtClean="0"/>
              <a:t>«Капитанская дочка»: история создания романа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608" y="1280160"/>
            <a:ext cx="6371906" cy="5124266"/>
          </a:xfrm>
        </p:spPr>
        <p:txBody>
          <a:bodyPr/>
          <a:lstStyle/>
          <a:p>
            <a:r>
              <a:rPr lang="ru-RU" b="1" dirty="0"/>
              <a:t>Почему Пушкин заинтересовался историей Пугачёва</a:t>
            </a:r>
            <a:r>
              <a:rPr lang="ru-RU" b="1" dirty="0" smtClean="0"/>
              <a:t>?</a:t>
            </a: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Georgia" panose="02040502050405020303" pitchFamily="18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1831 году Пушкин принят на службу в Коллегию иностранных дел в качестве «историографа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».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В России неспокойно: подавленное императорскими войсками Польское восстание сменяют Холерные бунты и волнения военных поселенцев; возможно, под впечатлением от происходящего вокруг Пушкин начинает интересоваться народным восстанием недавно ушедшей эпохи. Николай дарит ему Полное собрание законов Российской империи, где Пушкин изучает приговор главарям пугачёвского бунта и делает выписки с упоминанием Михаила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Шванвича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— дворянина, перешедшего на службу к Пугачёву.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665" t="14553" r="33902" b="11340"/>
          <a:stretch/>
        </p:blipFill>
        <p:spPr>
          <a:xfrm>
            <a:off x="509451" y="1280160"/>
            <a:ext cx="4349932" cy="54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3783" y="239485"/>
            <a:ext cx="6170022" cy="639644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	В </a:t>
            </a:r>
            <a:r>
              <a:rPr lang="ru-RU" sz="2800" dirty="0">
                <a:solidFill>
                  <a:schemeClr val="tx1"/>
                </a:solidFill>
                <a:latin typeface="Georgia" panose="02040502050405020303" pitchFamily="18" charset="0"/>
              </a:rPr>
              <a:t>феврале 1833-го Пушкин просит у военного министра графа </a:t>
            </a:r>
            <a:r>
              <a:rPr lang="ru-RU" sz="2800" dirty="0" err="1">
                <a:solidFill>
                  <a:schemeClr val="tx1"/>
                </a:solidFill>
                <a:latin typeface="Georgia" panose="02040502050405020303" pitchFamily="18" charset="0"/>
              </a:rPr>
              <a:t>Чернышёва</a:t>
            </a:r>
            <a:r>
              <a:rPr lang="ru-RU" sz="2800" dirty="0">
                <a:solidFill>
                  <a:schemeClr val="tx1"/>
                </a:solidFill>
                <a:latin typeface="Georgia" panose="02040502050405020303" pitchFamily="18" charset="0"/>
              </a:rPr>
              <a:t> разрешить ему доступ к секретным архивам для изучения истории графа Суворова и его участия в подавлении Пугачёвского восстания, но, получив разрешение, начинает заниматься материалами о восстании в целом и всего за пять недель пишет «Историю Пугачёва». Николай I лично вычитывает текст, вносит 23 правки, меняет название на «Историю Пугачёвского бунта» и берёт издательские расходы на свой счёт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768" t="15447" r="34807" b="5446"/>
          <a:stretch/>
        </p:blipFill>
        <p:spPr>
          <a:xfrm>
            <a:off x="444136" y="54296"/>
            <a:ext cx="4807132" cy="680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9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337" y="0"/>
            <a:ext cx="10681652" cy="682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Практически параллельно с документально-историческим сочинением о Пугачеве Пушкин создает художественное произведение - роман «Капитанская дочка». </a:t>
            </a:r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Автограф А.С. Пушкина к Истории Пугаче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2" y="682675"/>
            <a:ext cx="5335231" cy="583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ptain's Daughter 1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355" y="682675"/>
            <a:ext cx="3575457" cy="583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15592" y="6421072"/>
            <a:ext cx="39449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</a:rPr>
              <a:t>Титульный лист первого издания (1837)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674" y="642107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</a:rPr>
              <a:t>Автограф А. С. Пушкина к «Истории Пугачёва». Титульный лист с заглавием утрачен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061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4960" y="300445"/>
            <a:ext cx="6648994" cy="6335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Были ли у героев романа реальные прототипы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первых набросках главным героем был Михаил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Шванвич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— офицер, попавший в плен к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пугачёвцам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и перешедший на сторону самозванца. Пушкин несколько раз менял имя героя и его историю. В итоге черты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Шванвича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перешли к Швабрину, а главный герой получил фамилию подполковника Алексея Гринёва — тот участвовал в подавлении восстания, по ложному оговору был обвинён в сотрудничестве с Пугачёвым, но оправдан 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судом.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	Что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касается Пугачёва, на страницах «Истории бунта» и в документах следствия он выглядит куда более жестоким; возможно, на образ Пугачёва в романе повлияли впечатления Пушкина от поездок на Урал, где старые крестьяне по-прежнему называли предводителя восстания «батюшкой Петром Федоровичем» и говорили, что ничего от него не видели, кроме хорошего.</a:t>
            </a: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7" y="300444"/>
            <a:ext cx="4442551" cy="572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20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3783" y="156754"/>
            <a:ext cx="6191793" cy="658368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Georgia" panose="02040502050405020303" pitchFamily="18" charset="0"/>
              </a:rPr>
              <a:t>	</a:t>
            </a:r>
            <a:r>
              <a:rPr lang="ru-RU" sz="2000" dirty="0" smtClean="0">
                <a:latin typeface="Georgia" panose="02040502050405020303" pitchFamily="18" charset="0"/>
              </a:rPr>
              <a:t>Роман опубликован в четвёртом </a:t>
            </a:r>
            <a:r>
              <a:rPr lang="ru-RU" sz="2000" dirty="0">
                <a:latin typeface="Georgia" panose="02040502050405020303" pitchFamily="18" charset="0"/>
              </a:rPr>
              <a:t>номере журнала «Современник», за месяц до гибели </a:t>
            </a:r>
            <a:r>
              <a:rPr lang="ru-RU" sz="2000" dirty="0" smtClean="0">
                <a:latin typeface="Georgia" panose="02040502050405020303" pitchFamily="18" charset="0"/>
              </a:rPr>
              <a:t>Пушкина, </a:t>
            </a:r>
            <a:r>
              <a:rPr lang="ru-RU" sz="2000" dirty="0">
                <a:latin typeface="Georgia" panose="02040502050405020303" pitchFamily="18" charset="0"/>
              </a:rPr>
              <a:t>без указания имени автора, но незадолго до этого Пушкин читает «Капитанскую дочку» у Вяземского, и ни для кого в петербургском обществе имя автора не является секретом</a:t>
            </a:r>
            <a:r>
              <a:rPr lang="ru-RU" sz="2000" dirty="0" smtClean="0">
                <a:latin typeface="Georgia" panose="02040502050405020303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CC493D"/>
                </a:solidFill>
                <a:latin typeface="ScotchModern"/>
              </a:rPr>
              <a:t>Почему первая публикация «Капитанской дочки» вышла без указания имени автора?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	Это </a:t>
            </a:r>
            <a:r>
              <a:rPr lang="ru-RU" sz="2000" dirty="0">
                <a:solidFill>
                  <a:srgbClr val="333333"/>
                </a:solidFill>
                <a:latin typeface="Georgia" panose="02040502050405020303" pitchFamily="18" charset="0"/>
              </a:rPr>
              <a:t>литературная игра: подобно «Повестям Белкина», роман притворяется произведением другого автора, случайно попавшим в руки издателя-Пушкина. Пушкин как бы ставит редакционную пометку: мнение автора может не совпадать с мнением его персонажа, — что страшно осложнило жизнь следующим поколениям литературоведов, пытающихся понять, где заканчиваются взгляды и предрассудки вымышленного героя-мемуариста и начинается авторская позиция.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Картинки по запросу пушкин издат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" y="156755"/>
            <a:ext cx="4500154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6846" y="265610"/>
            <a:ext cx="6135778" cy="643563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Georgia" panose="02040502050405020303" pitchFamily="18" charset="0"/>
              </a:rPr>
              <a:t>	</a:t>
            </a:r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МЕМУАРЫ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 (от фр. - воспоминания) — </a:t>
            </a:r>
            <a:r>
              <a:rPr lang="ru-RU" sz="2400" u="sng" dirty="0">
                <a:solidFill>
                  <a:schemeClr val="tx1"/>
                </a:solidFill>
                <a:latin typeface="Georgia" panose="02040502050405020303" pitchFamily="18" charset="0"/>
              </a:rPr>
              <a:t>повествование от лица участника или свидетеля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 общественно-политической, культурной, социальной, литературно-художественной жизни </a:t>
            </a:r>
            <a:r>
              <a:rPr lang="ru-RU" sz="2400" u="sng" dirty="0">
                <a:solidFill>
                  <a:schemeClr val="tx1"/>
                </a:solidFill>
                <a:latin typeface="Georgia" panose="02040502050405020303" pitchFamily="18" charset="0"/>
              </a:rPr>
              <a:t>о событиях, очевидцем или действующим лицом которых он был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, а также о людях, с которыми общался. Мемуарами являются и </a:t>
            </a:r>
            <a:r>
              <a:rPr lang="ru-RU" sz="2400" u="sng" dirty="0">
                <a:solidFill>
                  <a:schemeClr val="tx1"/>
                </a:solidFill>
                <a:latin typeface="Georgia" panose="02040502050405020303" pitchFamily="18" charset="0"/>
              </a:rPr>
              <a:t>воспоминания обычного рядового человека о своей жизни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, воспроизводящие «аромат» конкретной эпохи и, с той или иной степенью достоверности, передающие фактические сведения о ней. При этом мемуары часто </a:t>
            </a:r>
            <a:r>
              <a:rPr lang="ru-RU" sz="2400" u="sng" dirty="0">
                <a:solidFill>
                  <a:schemeClr val="tx1"/>
                </a:solidFill>
                <a:latin typeface="Georgia" panose="02040502050405020303" pitchFamily="18" charset="0"/>
              </a:rPr>
              <a:t>не лишены субъективности 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и во многом перекликаются с жанрами художественной прозы.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122" name="Picture 2" descr="Картинки по запросу мемуа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17" y="265610"/>
            <a:ext cx="2564736" cy="404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мемуары 18 ве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3" y="2233137"/>
            <a:ext cx="2754265" cy="41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4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2217" y="127721"/>
            <a:ext cx="8911687" cy="1280890"/>
          </a:xfrm>
        </p:spPr>
        <p:txBody>
          <a:bodyPr/>
          <a:lstStyle/>
          <a:p>
            <a:r>
              <a:rPr lang="ru-RU" dirty="0" smtClean="0"/>
              <a:t>Глава </a:t>
            </a:r>
            <a:r>
              <a:rPr lang="en-US" dirty="0" smtClean="0"/>
              <a:t>I </a:t>
            </a:r>
            <a:br>
              <a:rPr lang="en-US" dirty="0" smtClean="0"/>
            </a:br>
            <a:r>
              <a:rPr lang="en-US" dirty="0" smtClean="0"/>
              <a:t>C</a:t>
            </a:r>
            <a:r>
              <a:rPr lang="ru-RU" dirty="0" smtClean="0"/>
              <a:t>ЕРЖАНТ ГВАРДИИ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279" y="1624148"/>
            <a:ext cx="11427235" cy="50509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Кем и как воспитывался Петруша Гринев?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В чем проявляется ирония рассказчика при описании своего образования?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Почему отец не отправляет Петра Гринева на службу в Петербург?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Какое напутствие дает Андрей Гринев сыну? Как оно перекликается с эпиграфом к роману? Как вы понимаете значение пословицы?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Какое «испытание» ждет героя в Симбирске? Удается ли ему выполнить наказ отца?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</a:rPr>
              <a:t>Чем начало романа напоминает завязку волшебной сказки?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6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651" y="206099"/>
            <a:ext cx="8911687" cy="1280890"/>
          </a:xfrm>
        </p:spPr>
        <p:txBody>
          <a:bodyPr/>
          <a:lstStyle/>
          <a:p>
            <a:r>
              <a:rPr lang="ru-RU" dirty="0"/>
              <a:t>Глава </a:t>
            </a:r>
            <a:r>
              <a:rPr lang="en-US" dirty="0" smtClean="0"/>
              <a:t>II 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ВОЖАТЫЙ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355" y="1486989"/>
            <a:ext cx="10943908" cy="509669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Прокомментируйте эпиграф ко второй главе. Как он связан с содержанием главы?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Опишите чувства рассказчика в начале главы. Как это его характеризует?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Что удивляет героя в дорожном, которого они встретили во время бурана?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Что за сон видит Гринев в пути? Почему называет его пророческим?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Перечитайте описание вожатого. На что в первую очередь обращает внимание Гринев, рассказывая о вожатом?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Каким образом Гринев благодарит вожатого?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С помощью каких средств создается комичность при описании встречи с генералом Андреем Карловичем в Оренбурге?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3652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116</TotalTime>
  <Words>353</Words>
  <Application>Microsoft Office PowerPoint</Application>
  <PresentationFormat>Широкоэкранный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Century Gothic</vt:lpstr>
      <vt:lpstr>Georgia</vt:lpstr>
      <vt:lpstr>ScotchModern</vt:lpstr>
      <vt:lpstr>Wingdings</vt:lpstr>
      <vt:lpstr>Wingdings 3</vt:lpstr>
      <vt:lpstr>Легкий дым</vt:lpstr>
      <vt:lpstr>Презентация PowerPoint</vt:lpstr>
      <vt:lpstr>«Капитанская дочка»: история создания романа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Глава I  CЕРЖАНТ ГВАРДИИ</vt:lpstr>
      <vt:lpstr>Глава II  ВОЖАТЫЙ</vt:lpstr>
      <vt:lpstr>Глава III КРЕПОСТЬ</vt:lpstr>
      <vt:lpstr>Домашнее задание:  -прочитать 4-7 главы, -к 1ой главе (на выбор) составить 5 вопросов, помогающих проанализировать эту главу.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«Капитанская дочка»: история создания романа</dc:title>
  <dc:creator>RePack by Diakov</dc:creator>
  <cp:lastModifiedBy>RePack by Diakov</cp:lastModifiedBy>
  <cp:revision>13</cp:revision>
  <dcterms:created xsi:type="dcterms:W3CDTF">2019-11-15T11:50:35Z</dcterms:created>
  <dcterms:modified xsi:type="dcterms:W3CDTF">2019-11-15T13:46:40Z</dcterms:modified>
</cp:coreProperties>
</file>