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2020-CE63-49AD-BB83-C71FE47D7BD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9D72-6B46-4A73-A495-90D745CA5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11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2020-CE63-49AD-BB83-C71FE47D7BD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9D72-6B46-4A73-A495-90D745CA5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82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2020-CE63-49AD-BB83-C71FE47D7BD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9D72-6B46-4A73-A495-90D745CA5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5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2020-CE63-49AD-BB83-C71FE47D7BD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9D72-6B46-4A73-A495-90D745CA5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40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2020-CE63-49AD-BB83-C71FE47D7BD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9D72-6B46-4A73-A495-90D745CA5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07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2020-CE63-49AD-BB83-C71FE47D7BD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9D72-6B46-4A73-A495-90D745CA5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72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2020-CE63-49AD-BB83-C71FE47D7BD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9D72-6B46-4A73-A495-90D745CA5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6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2020-CE63-49AD-BB83-C71FE47D7BD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9D72-6B46-4A73-A495-90D745CA5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48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2020-CE63-49AD-BB83-C71FE47D7BD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9D72-6B46-4A73-A495-90D745CA5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67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2020-CE63-49AD-BB83-C71FE47D7BD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9D72-6B46-4A73-A495-90D745CA5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7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2020-CE63-49AD-BB83-C71FE47D7BD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9D72-6B46-4A73-A495-90D745CA5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89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A2020-CE63-49AD-BB83-C71FE47D7BD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39D72-6B46-4A73-A495-90D745CA5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81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257" y="0"/>
            <a:ext cx="9144000" cy="875211"/>
          </a:xfrm>
        </p:spPr>
        <p:txBody>
          <a:bodyPr>
            <a:normAutofit lnSpcReduction="10000"/>
          </a:bodyPr>
          <a:lstStyle/>
          <a:p>
            <a:r>
              <a:rPr lang="ru-RU" i="1" dirty="0" smtClean="0"/>
              <a:t>Двенадцатое ноября</a:t>
            </a:r>
          </a:p>
          <a:p>
            <a:r>
              <a:rPr lang="ru-RU" i="1" dirty="0" smtClean="0"/>
              <a:t>Классная работа</a:t>
            </a:r>
            <a:endParaRPr lang="ru-RU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257041"/>
              </p:ext>
            </p:extLst>
          </p:nvPr>
        </p:nvGraphicFramePr>
        <p:xfrm>
          <a:off x="195943" y="875210"/>
          <a:ext cx="11834948" cy="5999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02537">
                  <a:extLst>
                    <a:ext uri="{9D8B030D-6E8A-4147-A177-3AD203B41FA5}">
                      <a16:colId xmlns:a16="http://schemas.microsoft.com/office/drawing/2014/main" val="1841001484"/>
                    </a:ext>
                  </a:extLst>
                </a:gridCol>
                <a:gridCol w="692331">
                  <a:extLst>
                    <a:ext uri="{9D8B030D-6E8A-4147-A177-3AD203B41FA5}">
                      <a16:colId xmlns:a16="http://schemas.microsoft.com/office/drawing/2014/main" val="141798464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110787066"/>
                    </a:ext>
                  </a:extLst>
                </a:gridCol>
              </a:tblGrid>
              <a:tr h="7756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effectLst/>
                          <a:latin typeface="+mn-lt"/>
                        </a:rPr>
                        <a:t>Верно ли объяснено написание слова? Выпишите в тетрадь буквы из соответствующего столбика, у вас получится слово, связанное с темой занятия.</a:t>
                      </a:r>
                      <a:endParaRPr lang="ru-RU" sz="1800" u="sng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effectLst/>
                          <a:latin typeface="+mn-lt"/>
                        </a:rPr>
                        <a:t>да</a:t>
                      </a:r>
                      <a:endParaRPr lang="ru-RU" sz="2000" u="sng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effectLst/>
                          <a:latin typeface="+mn-lt"/>
                        </a:rPr>
                        <a:t>нет</a:t>
                      </a:r>
                      <a:endParaRPr lang="ru-RU" sz="2000" u="sng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2738504"/>
                  </a:ext>
                </a:extLst>
              </a:tr>
              <a:tr h="590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ПРИКАСАТЬСЯ — написание безударной чередующейся гласной в корне слова зависит от его лексического значения.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+mn-lt"/>
                        </a:rPr>
                        <a:t>к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п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7333317"/>
                  </a:ext>
                </a:extLst>
              </a:tr>
              <a:tr h="295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СДВИНУЛ — Приставка неизменяемая.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</a:rPr>
                        <a:t>р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+mn-lt"/>
                        </a:rPr>
                        <a:t>у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810885"/>
                  </a:ext>
                </a:extLst>
              </a:tr>
              <a:tr h="590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ЗАРЯ — написание безударной чередующейся гласной в корне слова зависит от суффикса, который следует за корнем.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+mn-lt"/>
                        </a:rPr>
                        <a:t>п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и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3514346"/>
                  </a:ext>
                </a:extLst>
              </a:tr>
              <a:tr h="590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ЖЕЛЕЗНОДОРОЖНЫЙ (состав) — Прилагательные, образованные на основе словосочетания, пишутся слитно.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</a:rPr>
                        <a:t>ч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+mn-lt"/>
                        </a:rPr>
                        <a:t>р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5618636"/>
                  </a:ext>
                </a:extLst>
              </a:tr>
              <a:tr h="7756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БАРАБАННЫЙ (бой) — в прилагательном, образованном от существительного с основой на -Н, с помощью суффикса -Н- пишется -НН- на стыке морфем.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</a:rPr>
                        <a:t>а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+mn-lt"/>
                        </a:rPr>
                        <a:t>а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9108137"/>
                  </a:ext>
                </a:extLst>
              </a:tr>
              <a:tr h="590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БЕСПОЛЕЗНЫЙ — на конце приставки перед буквой, обозначающей глухой согласный звук, пишется буква С.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</a:rPr>
                        <a:t>с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+mn-lt"/>
                        </a:rPr>
                        <a:t>ы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1058580"/>
                  </a:ext>
                </a:extLst>
              </a:tr>
              <a:tr h="590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(устал от) НЕУДАЧ — в форме множественного числа имени существительного 3-го склонения после шипящего буква Ь не пишется.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+mn-lt"/>
                        </a:rPr>
                        <a:t>а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т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4736961"/>
                  </a:ext>
                </a:extLst>
              </a:tr>
              <a:tr h="590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ЗАСТЕЛИТЬ (постель) — написание безударной чередующейся гласной в корне слова зависит от значения.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+mn-lt"/>
                        </a:rPr>
                        <a:t>т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и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5082575"/>
                  </a:ext>
                </a:extLst>
              </a:tr>
              <a:tr h="590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(поймал) МЯЧ — в форме мужского рода имени существительного 2-го склонения после шипящего буква Ь не пишется.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</a:rPr>
                        <a:t>е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+mn-lt"/>
                        </a:rPr>
                        <a:t>к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6297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61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218"/>
          </a:xfrm>
        </p:spPr>
        <p:txBody>
          <a:bodyPr/>
          <a:lstStyle/>
          <a:p>
            <a:pPr algn="ctr"/>
            <a:r>
              <a:rPr lang="ru-RU" b="1" i="1" dirty="0" smtClean="0"/>
              <a:t>Причастие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263" y="1254034"/>
            <a:ext cx="11469188" cy="548640"/>
          </a:xfrm>
        </p:spPr>
        <p:txBody>
          <a:bodyPr/>
          <a:lstStyle/>
          <a:p>
            <a:r>
              <a:rPr lang="ru-RU" dirty="0" smtClean="0"/>
              <a:t>Дайте определение этой части речи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979" t="33482" r="35509" b="33660"/>
          <a:stretch/>
        </p:blipFill>
        <p:spPr>
          <a:xfrm>
            <a:off x="470263" y="1946364"/>
            <a:ext cx="11427596" cy="424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Приведите примеры причастий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277" t="32195" r="35710" b="34197"/>
          <a:stretch/>
        </p:blipFill>
        <p:spPr>
          <a:xfrm>
            <a:off x="121500" y="2131785"/>
            <a:ext cx="11949000" cy="41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77" y="116931"/>
            <a:ext cx="12035246" cy="1325563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Проанализируйте две группы причастий. Закончите утверждение: </a:t>
            </a:r>
            <a:br>
              <a:rPr lang="ru-RU" sz="3200" b="1" dirty="0" smtClean="0"/>
            </a:br>
            <a:r>
              <a:rPr lang="ru-RU" sz="3200" b="1" i="1" dirty="0" smtClean="0"/>
              <a:t>«По лексическому значению причастия делятся на 2 группы: … и … . Это … признак причастия».</a:t>
            </a:r>
            <a:endParaRPr lang="ru-RU" sz="3200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20190" y="3314791"/>
            <a:ext cx="5181600" cy="315132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Бег</a:t>
            </a:r>
            <a:r>
              <a:rPr lang="ru-RU" sz="3600" u="sng" dirty="0" smtClean="0"/>
              <a:t>ущ</a:t>
            </a:r>
            <a:r>
              <a:rPr lang="ru-RU" sz="3600" dirty="0" smtClean="0"/>
              <a:t>ий (кто?)</a:t>
            </a:r>
          </a:p>
          <a:p>
            <a:r>
              <a:rPr lang="ru-RU" sz="3600" dirty="0" smtClean="0"/>
              <a:t>Бежа</a:t>
            </a:r>
            <a:r>
              <a:rPr lang="ru-RU" sz="3600" u="sng" dirty="0" smtClean="0"/>
              <a:t>вш</a:t>
            </a:r>
            <a:r>
              <a:rPr lang="ru-RU" sz="3600" dirty="0" smtClean="0"/>
              <a:t>ий </a:t>
            </a:r>
          </a:p>
          <a:p>
            <a:r>
              <a:rPr lang="ru-RU" sz="3600" dirty="0" smtClean="0"/>
              <a:t>Стро</a:t>
            </a:r>
            <a:r>
              <a:rPr lang="ru-RU" sz="3600" u="sng" dirty="0" smtClean="0"/>
              <a:t>ящ</a:t>
            </a:r>
            <a:r>
              <a:rPr lang="ru-RU" sz="3600" dirty="0" smtClean="0"/>
              <a:t>ий </a:t>
            </a:r>
          </a:p>
          <a:p>
            <a:r>
              <a:rPr lang="ru-RU" sz="3600" dirty="0" smtClean="0"/>
              <a:t>Чита</a:t>
            </a:r>
            <a:r>
              <a:rPr lang="ru-RU" sz="3600" u="sng" dirty="0" smtClean="0"/>
              <a:t>вш</a:t>
            </a:r>
            <a:r>
              <a:rPr lang="ru-RU" sz="3600" dirty="0" smtClean="0"/>
              <a:t>ий</a:t>
            </a:r>
          </a:p>
          <a:p>
            <a:r>
              <a:rPr lang="ru-RU" sz="3600" dirty="0" smtClean="0"/>
              <a:t>Замерз</a:t>
            </a:r>
            <a:r>
              <a:rPr lang="ru-RU" sz="3600" u="sng" dirty="0" smtClean="0"/>
              <a:t>ш</a:t>
            </a:r>
            <a:r>
              <a:rPr lang="ru-RU" sz="3600" dirty="0" smtClean="0"/>
              <a:t>ий 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200" y="3314791"/>
            <a:ext cx="5181600" cy="3255826"/>
          </a:xfrm>
        </p:spPr>
        <p:txBody>
          <a:bodyPr/>
          <a:lstStyle/>
          <a:p>
            <a:r>
              <a:rPr lang="ru-RU" sz="3600" dirty="0" smtClean="0"/>
              <a:t>Чита</a:t>
            </a:r>
            <a:r>
              <a:rPr lang="ru-RU" sz="3600" u="sng" dirty="0" smtClean="0"/>
              <a:t>ем</a:t>
            </a:r>
            <a:r>
              <a:rPr lang="ru-RU" sz="3600" dirty="0" smtClean="0"/>
              <a:t>ый  (кем?)</a:t>
            </a:r>
          </a:p>
          <a:p>
            <a:r>
              <a:rPr lang="ru-RU" sz="3600" dirty="0" smtClean="0"/>
              <a:t>Прочита</a:t>
            </a:r>
            <a:r>
              <a:rPr lang="ru-RU" sz="3600" u="sng" dirty="0" smtClean="0"/>
              <a:t>нн</a:t>
            </a:r>
            <a:r>
              <a:rPr lang="ru-RU" sz="3600" dirty="0" smtClean="0"/>
              <a:t>ый</a:t>
            </a:r>
          </a:p>
          <a:p>
            <a:r>
              <a:rPr lang="ru-RU" sz="3600" dirty="0" smtClean="0"/>
              <a:t>Встреч</a:t>
            </a:r>
            <a:r>
              <a:rPr lang="ru-RU" sz="3600" u="sng" dirty="0" smtClean="0"/>
              <a:t>енн</a:t>
            </a:r>
            <a:r>
              <a:rPr lang="ru-RU" sz="3600" dirty="0" smtClean="0"/>
              <a:t>ый</a:t>
            </a:r>
            <a:endParaRPr lang="ru-RU" sz="3600" dirty="0" smtClean="0"/>
          </a:p>
          <a:p>
            <a:r>
              <a:rPr lang="ru-RU" sz="3600" dirty="0"/>
              <a:t>В</a:t>
            </a:r>
            <a:r>
              <a:rPr lang="ru-RU" sz="3600" dirty="0" smtClean="0"/>
              <a:t>ид</a:t>
            </a:r>
            <a:r>
              <a:rPr lang="ru-RU" sz="3600" u="sng" dirty="0" smtClean="0"/>
              <a:t>им</a:t>
            </a:r>
            <a:r>
              <a:rPr lang="ru-RU" sz="3600" dirty="0" smtClean="0"/>
              <a:t>ый</a:t>
            </a:r>
          </a:p>
          <a:p>
            <a:r>
              <a:rPr lang="ru-RU" sz="3600" dirty="0" smtClean="0"/>
              <a:t>Откры</a:t>
            </a:r>
            <a:r>
              <a:rPr lang="ru-RU" sz="3600" u="sng" dirty="0" smtClean="0"/>
              <a:t>т</a:t>
            </a:r>
            <a:r>
              <a:rPr lang="ru-RU" sz="3600" dirty="0" smtClean="0"/>
              <a:t>ый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0189" y="2193976"/>
            <a:ext cx="3550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ДЕЙСТВИТЕЛЬНЫЕ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7057" y="2265616"/>
            <a:ext cx="3140411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СТРАДАТЕЛЬНЫЕ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1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-1" y="0"/>
            <a:ext cx="12192001" cy="1018903"/>
          </a:xfrm>
        </p:spPr>
        <p:txBody>
          <a:bodyPr>
            <a:normAutofit/>
          </a:bodyPr>
          <a:lstStyle/>
          <a:p>
            <a:r>
              <a:rPr lang="ru-RU" sz="4800" b="1" i="1" dirty="0" smtClean="0"/>
              <a:t>Причастный оборот</a:t>
            </a:r>
            <a:endParaRPr lang="ru-RU" sz="4800" b="1" i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00593" y="1120094"/>
            <a:ext cx="11564983" cy="273344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Листья опавшие с деревьев шуршат под ногами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Листья </a:t>
            </a:r>
            <a:r>
              <a:rPr lang="ru-RU" b="1" u="wavyHeavy" dirty="0" smtClean="0"/>
              <a:t>опавшие с деревьев </a:t>
            </a:r>
            <a:r>
              <a:rPr lang="ru-RU" dirty="0" smtClean="0"/>
              <a:t>шуршат под ногами</a:t>
            </a:r>
          </a:p>
          <a:p>
            <a:pPr algn="l"/>
            <a:endParaRPr lang="ru-R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Листья(</a:t>
            </a:r>
            <a:r>
              <a:rPr lang="ru-RU" dirty="0" err="1" smtClean="0"/>
              <a:t>оп.сл</a:t>
            </a:r>
            <a:r>
              <a:rPr lang="ru-RU" dirty="0" smtClean="0"/>
              <a:t>.) </a:t>
            </a:r>
            <a:r>
              <a:rPr lang="ru-RU" b="1" u="wavyHeavy" dirty="0" smtClean="0"/>
              <a:t>опавшие с деревьев </a:t>
            </a:r>
            <a:r>
              <a:rPr lang="ru-RU" dirty="0" smtClean="0"/>
              <a:t>шуршат под ногами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Листья, опавшие с деревьев, шуршат под ногами</a:t>
            </a:r>
          </a:p>
          <a:p>
            <a:pPr algn="l"/>
            <a:endParaRPr lang="ru-R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63486" y="1593669"/>
            <a:ext cx="13063" cy="3788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202" y="1582313"/>
            <a:ext cx="24386" cy="390178"/>
          </a:xfrm>
          <a:prstGeom prst="rect">
            <a:avLst/>
          </a:prstGeom>
        </p:spPr>
      </p:pic>
      <p:sp>
        <p:nvSpPr>
          <p:cNvPr id="20" name="Выгнутая вверх стрелка 19"/>
          <p:cNvSpPr/>
          <p:nvPr/>
        </p:nvSpPr>
        <p:spPr>
          <a:xfrm>
            <a:off x="1489166" y="2073682"/>
            <a:ext cx="2312125" cy="483326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/>
          <a:srcRect l="14895" t="45624" r="36714" b="28483"/>
          <a:stretch/>
        </p:blipFill>
        <p:spPr>
          <a:xfrm>
            <a:off x="1489166" y="3853543"/>
            <a:ext cx="9096104" cy="273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0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63" y="156120"/>
            <a:ext cx="11861074" cy="1777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Спишите. Подчеркните причастный оборот. Определяемое слово возьмите в квадрат. Расставьте запятые там, где необходимо.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937" y="1933304"/>
            <a:ext cx="11658600" cy="4351338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4000" i="1" dirty="0" smtClean="0"/>
              <a:t>Наступает </a:t>
            </a:r>
            <a:r>
              <a:rPr lang="ru-RU" sz="4000" i="1" dirty="0"/>
              <a:t>золотая осень приносящая дожди. 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4000" i="1" dirty="0" smtClean="0"/>
              <a:t>Река </a:t>
            </a:r>
            <a:r>
              <a:rPr lang="ru-RU" sz="4000" i="1" dirty="0"/>
              <a:t>огибавшая берег уходила в горы. </a:t>
            </a:r>
            <a:endParaRPr lang="ru-RU" sz="4000" i="1" dirty="0" smtClean="0"/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4000" i="1" dirty="0" smtClean="0"/>
              <a:t>Замёрзшие за ночь цветы оживали.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4000" i="1" dirty="0" smtClean="0"/>
              <a:t>Листья кружащиеся в воздухе падают на землю.</a:t>
            </a:r>
            <a:endParaRPr lang="ru-RU" sz="40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9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i="1" dirty="0"/>
              <a:t>Наступает золотая осень </a:t>
            </a:r>
            <a:r>
              <a:rPr lang="ru-RU" i="1" dirty="0" smtClean="0"/>
              <a:t>,</a:t>
            </a:r>
            <a:r>
              <a:rPr lang="ru-RU" i="1" u="wavyHeavy" dirty="0" smtClean="0"/>
              <a:t>приносящая </a:t>
            </a:r>
            <a:r>
              <a:rPr lang="ru-RU" i="1" u="wavyHeavy" dirty="0"/>
              <a:t>дожди. 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i="1" dirty="0"/>
              <a:t>Река </a:t>
            </a:r>
            <a:r>
              <a:rPr lang="ru-RU" i="1" dirty="0" smtClean="0"/>
              <a:t>, </a:t>
            </a:r>
            <a:r>
              <a:rPr lang="ru-RU" i="1" u="wavyHeavy" dirty="0" smtClean="0"/>
              <a:t>огибавшая берег</a:t>
            </a:r>
            <a:r>
              <a:rPr lang="ru-RU" i="1" dirty="0" smtClean="0"/>
              <a:t>, </a:t>
            </a:r>
            <a:r>
              <a:rPr lang="ru-RU" i="1" dirty="0"/>
              <a:t>уходила в горы. 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i="1" u="wavyHeavy" dirty="0"/>
              <a:t>Замёрзшие за ночь </a:t>
            </a:r>
            <a:r>
              <a:rPr lang="ru-RU" i="1" dirty="0"/>
              <a:t>цветы оживали.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i="1" dirty="0"/>
              <a:t>Листья </a:t>
            </a:r>
            <a:r>
              <a:rPr lang="ru-RU" i="1" u="wavyHeavy" dirty="0"/>
              <a:t>кружащиеся в воздухе </a:t>
            </a:r>
            <a:r>
              <a:rPr lang="ru-RU" i="1" dirty="0"/>
              <a:t>падают на землю.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27909" y="2702658"/>
            <a:ext cx="914400" cy="496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074" y="2010811"/>
            <a:ext cx="1003267" cy="5060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245" y="3495282"/>
            <a:ext cx="1110343" cy="5060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983" y="4207960"/>
            <a:ext cx="1303713" cy="71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4" y="365125"/>
            <a:ext cx="11913326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Определяемое слово не может находится внутри причастного оборота! Только до него или после.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Маша принесла домой </a:t>
            </a:r>
            <a:r>
              <a:rPr lang="ru-RU" u="wavyHeavy" dirty="0" smtClean="0"/>
              <a:t>найденного</a:t>
            </a:r>
            <a:r>
              <a:rPr lang="ru-RU" dirty="0" smtClean="0"/>
              <a:t> котенка </a:t>
            </a:r>
            <a:r>
              <a:rPr lang="ru-RU" u="wavyHeavy" dirty="0" smtClean="0"/>
              <a:t>на улице</a:t>
            </a:r>
            <a:r>
              <a:rPr lang="ru-RU" dirty="0" smtClean="0"/>
              <a:t>.- РО</a:t>
            </a:r>
          </a:p>
          <a:p>
            <a:r>
              <a:rPr lang="ru-RU" dirty="0" smtClean="0"/>
              <a:t>В парке было много покрашенных лавочек в синий цвет. - РО</a:t>
            </a:r>
          </a:p>
          <a:p>
            <a:endParaRPr lang="ru-RU" dirty="0"/>
          </a:p>
          <a:p>
            <a:r>
              <a:rPr lang="ru-RU" dirty="0" smtClean="0"/>
              <a:t>Маша принесла домой котенка, найденного на улице</a:t>
            </a:r>
          </a:p>
          <a:p>
            <a:pPr marL="0" indent="0">
              <a:buNone/>
            </a:pPr>
            <a:r>
              <a:rPr lang="ru-RU" dirty="0" smtClean="0"/>
              <a:t>ИЛИ</a:t>
            </a:r>
          </a:p>
          <a:p>
            <a:r>
              <a:rPr lang="ru-RU" dirty="0" smtClean="0"/>
              <a:t>Маша принесла домой найденного на улице котенка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22869" y="1881051"/>
            <a:ext cx="1201782" cy="3396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061" y="2355623"/>
            <a:ext cx="1219306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Упр. 91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13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384</Words>
  <Application>Microsoft Office PowerPoint</Application>
  <PresentationFormat>Широкоэкранный</PresentationFormat>
  <Paragraphs>74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Причастие</vt:lpstr>
      <vt:lpstr>Приведите примеры причастий</vt:lpstr>
      <vt:lpstr>Проанализируйте две группы причастий. Закончите утверждение:  «По лексическому значению причастия делятся на 2 группы: … и … . Это … признак причастия».</vt:lpstr>
      <vt:lpstr>Причастный оборот</vt:lpstr>
      <vt:lpstr>Спишите. Подчеркните причастный оборот. Определяемое слово возьмите в квадрат. Расставьте запятые там, где необходимо.  </vt:lpstr>
      <vt:lpstr>Проверь себя</vt:lpstr>
      <vt:lpstr>Определяемое слово не может находится внутри причастного оборота! Только до него или после.</vt:lpstr>
      <vt:lpstr>Домашнее задание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8</cp:revision>
  <dcterms:created xsi:type="dcterms:W3CDTF">2020-11-11T10:08:03Z</dcterms:created>
  <dcterms:modified xsi:type="dcterms:W3CDTF">2020-11-11T11:25:09Z</dcterms:modified>
</cp:coreProperties>
</file>