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1A0C-664B-49EA-8FE0-18FD7F600CF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5404-BF19-4F57-89AB-068D83E5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0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1A0C-664B-49EA-8FE0-18FD7F600CF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5404-BF19-4F57-89AB-068D83E5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3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1A0C-664B-49EA-8FE0-18FD7F600CF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5404-BF19-4F57-89AB-068D83E5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5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1A0C-664B-49EA-8FE0-18FD7F600CF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5404-BF19-4F57-89AB-068D83E5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2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1A0C-664B-49EA-8FE0-18FD7F600CF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5404-BF19-4F57-89AB-068D83E5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7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1A0C-664B-49EA-8FE0-18FD7F600CF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5404-BF19-4F57-89AB-068D83E5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5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1A0C-664B-49EA-8FE0-18FD7F600CF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5404-BF19-4F57-89AB-068D83E5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0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1A0C-664B-49EA-8FE0-18FD7F600CF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5404-BF19-4F57-89AB-068D83E5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7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1A0C-664B-49EA-8FE0-18FD7F600CF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5404-BF19-4F57-89AB-068D83E5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5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1A0C-664B-49EA-8FE0-18FD7F600CF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5404-BF19-4F57-89AB-068D83E5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0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1A0C-664B-49EA-8FE0-18FD7F600CF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5404-BF19-4F57-89AB-068D83E5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41A0C-664B-49EA-8FE0-18FD7F600CF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E5404-BF19-4F57-89AB-068D83E5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54" y="143691"/>
            <a:ext cx="11913326" cy="6609806"/>
          </a:xfrm>
        </p:spPr>
        <p:txBody>
          <a:bodyPr/>
          <a:lstStyle/>
          <a:p>
            <a:pPr algn="just"/>
            <a:r>
              <a:rPr lang="ru-RU" b="1" dirty="0" smtClean="0"/>
              <a:t>	Историческая основа «Слова». </a:t>
            </a:r>
            <a:r>
              <a:rPr lang="ru-RU" dirty="0" smtClean="0"/>
              <a:t>В основе сюжета «Слова о полку Игореве» лежат подлинные исторические факты. С 1061 г. юго-восточные границы Киевского государства начинают подвергаться опустошительным набегам степных кочевников-половцев. Русские князья в междоусобных войнах сами наводят «поганых» на Русскую землю. </a:t>
            </a:r>
          </a:p>
          <a:p>
            <a:pPr algn="just"/>
            <a:r>
              <a:rPr lang="ru-RU" dirty="0" smtClean="0"/>
              <a:t>В начале XII в. Владимир Мономах совершил ряд крупных походов против половцев, в результате которых враги были отброшены далеко за Дон. После смерти Мономаха процесс феодального дробления Киевского государства усилился, и половцы начали регулярно совершать набеги на южные и юго-восточные земли Руси. Это заставило южнорусских князей принять срочные меры по борьбе со степными кочевниками. </a:t>
            </a:r>
          </a:p>
          <a:p>
            <a:pPr algn="just"/>
            <a:r>
              <a:rPr lang="ru-RU" dirty="0" smtClean="0"/>
              <a:t>В 1170 г. состоялся съезд князей, на котором Мстислав </a:t>
            </a:r>
            <a:r>
              <a:rPr lang="ru-RU" dirty="0" err="1" smtClean="0"/>
              <a:t>Изяславич</a:t>
            </a:r>
            <a:r>
              <a:rPr lang="ru-RU" dirty="0" smtClean="0"/>
              <a:t> говорил: «Половцы отнимают Греческий путь (по Днепру), Соляной (по Дону) и </a:t>
            </a:r>
            <a:r>
              <a:rPr lang="ru-RU" dirty="0" err="1" smtClean="0"/>
              <a:t>Залозный</a:t>
            </a:r>
            <a:r>
              <a:rPr lang="ru-RU" dirty="0" smtClean="0"/>
              <a:t> (по Дунаю)». Святославу Всеволодовичу, великому князю киевскому, удалось в 1183 г. создать небольшую коалицию южнорусских князей, которые приняли участие в летнем походе против половцев 1184 г. Поход прошел успешно: половцы были разбиты, хан </a:t>
            </a:r>
            <a:r>
              <a:rPr lang="ru-RU" dirty="0" err="1" smtClean="0"/>
              <a:t>Кобяк</a:t>
            </a:r>
            <a:r>
              <a:rPr lang="ru-RU" dirty="0" smtClean="0"/>
              <a:t> захвачен в плен. Успех окрылил князей, и Святослав стал готовиться к летнему походу 1185 г. В походе 1184 г. должны были принять участие новгород-северские князья во главе с Игорем </a:t>
            </a:r>
            <a:r>
              <a:rPr lang="ru-RU" dirty="0" err="1" smtClean="0"/>
              <a:t>Святославичем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Однако дружина Игоря не могла поспеть вовремя из-за гололедицы.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5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156754"/>
            <a:ext cx="7393577" cy="655755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u="sng" dirty="0" smtClean="0"/>
              <a:t>Изображение князей. </a:t>
            </a:r>
            <a:r>
              <a:rPr lang="ru-RU" dirty="0" smtClean="0"/>
              <a:t>Большое место в «Слове» отводится изображению поступков Игоря и Всеволода — основных участников похода. </a:t>
            </a:r>
          </a:p>
          <a:p>
            <a:pPr marL="0" indent="0" algn="just">
              <a:buNone/>
            </a:pPr>
            <a:r>
              <a:rPr lang="ru-RU" b="1" u="sng" dirty="0" smtClean="0"/>
              <a:t>Автор симпатизирует своим героям </a:t>
            </a:r>
            <a:r>
              <a:rPr lang="ru-RU" dirty="0" smtClean="0"/>
              <a:t>и видит в них лучших представителей современного ему поколения князей. </a:t>
            </a:r>
            <a:r>
              <a:rPr lang="ru-RU" b="1" u="sng" dirty="0" smtClean="0"/>
              <a:t>Игоря отличает необычайное мужество и храбрость</a:t>
            </a:r>
            <a:r>
              <a:rPr lang="ru-RU" dirty="0" smtClean="0"/>
              <a:t>. Он доблестный воин, который решил постоять за Русскую землю.</a:t>
            </a:r>
          </a:p>
          <a:p>
            <a:pPr marL="0" indent="0" algn="just">
              <a:buNone/>
            </a:pPr>
            <a:r>
              <a:rPr lang="ru-RU" dirty="0" smtClean="0"/>
              <a:t>Свою вдохновенную речь Игорь произносит в момент солнечного затмения, когда видит «</a:t>
            </a:r>
            <a:r>
              <a:rPr lang="ru-RU" dirty="0" err="1" smtClean="0"/>
              <a:t>тьмою</a:t>
            </a:r>
            <a:r>
              <a:rPr lang="ru-RU" dirty="0" smtClean="0"/>
              <a:t> вся своя воя прикрыты». </a:t>
            </a:r>
            <a:r>
              <a:rPr lang="ru-RU" b="1" u="sng" dirty="0" smtClean="0"/>
              <a:t>Грозное предзнаменование природы не в силах поколебать страстного желания и решимости князя «</a:t>
            </a:r>
            <a:r>
              <a:rPr lang="ru-RU" b="1" u="sng" dirty="0" err="1" smtClean="0"/>
              <a:t>искусити</a:t>
            </a:r>
            <a:r>
              <a:rPr lang="ru-RU" b="1" u="sng" dirty="0" smtClean="0"/>
              <a:t> Дону великого», постоять за землю Русскую.</a:t>
            </a:r>
            <a:endParaRPr lang="ru-RU" b="1" u="sng" dirty="0"/>
          </a:p>
        </p:txBody>
      </p:sp>
      <p:pic>
        <p:nvPicPr>
          <p:cNvPr id="1026" name="Picture 2" descr="https://pandia.ru/text/77/304/images/image009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35" y="156754"/>
            <a:ext cx="4504265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3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3" y="91441"/>
            <a:ext cx="11874137" cy="29940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u="sng" dirty="0" smtClean="0"/>
              <a:t>Доблесть и мужество Всеволода</a:t>
            </a:r>
            <a:r>
              <a:rPr lang="ru-RU" dirty="0" smtClean="0"/>
              <a:t>, проявленные им в бою на </a:t>
            </a:r>
            <a:r>
              <a:rPr lang="ru-RU" dirty="0" err="1" smtClean="0"/>
              <a:t>Каяле</a:t>
            </a:r>
            <a:r>
              <a:rPr lang="ru-RU" dirty="0" smtClean="0"/>
              <a:t>, беспримерны. </a:t>
            </a:r>
            <a:r>
              <a:rPr lang="ru-RU" b="1" u="sng" dirty="0" smtClean="0"/>
              <a:t>Подобно русским былинным богатырям</a:t>
            </a:r>
            <a:r>
              <a:rPr lang="ru-RU" dirty="0" smtClean="0"/>
              <a:t>, буй-тур Всеволод «</a:t>
            </a:r>
            <a:r>
              <a:rPr lang="ru-RU" dirty="0" err="1" smtClean="0"/>
              <a:t>прьнцет</a:t>
            </a:r>
            <a:r>
              <a:rPr lang="ru-RU" dirty="0" smtClean="0"/>
              <a:t>» на врага своими стрелами, гремит «о шеломы мечи </a:t>
            </a:r>
            <a:r>
              <a:rPr lang="ru-RU" dirty="0" err="1" smtClean="0"/>
              <a:t>хармужными</a:t>
            </a:r>
            <a:r>
              <a:rPr lang="ru-RU" dirty="0" smtClean="0"/>
              <a:t>». Своим златым шеломом </a:t>
            </a:r>
            <a:r>
              <a:rPr lang="ru-RU" dirty="0" err="1" smtClean="0"/>
              <a:t>посвсчивая</a:t>
            </a:r>
            <a:r>
              <a:rPr lang="ru-RU" dirty="0" smtClean="0"/>
              <a:t>, скачет он по полю брани, поражая врагов. Он весь поглощен и увлечен боем, в пылу сражения забывает и о своих ранах, и об отцовском золотом столе, и о ласках милой красавицы —жены Глебовны. </a:t>
            </a:r>
            <a:r>
              <a:rPr lang="ru-RU" b="1" u="sng" dirty="0" smtClean="0"/>
              <a:t>Изображая </a:t>
            </a:r>
            <a:r>
              <a:rPr lang="ru-RU" b="1" u="sng" dirty="0" err="1" smtClean="0"/>
              <a:t>гиперболически</a:t>
            </a:r>
            <a:r>
              <a:rPr lang="ru-RU" b="1" u="sng" dirty="0" smtClean="0"/>
              <a:t> поведение Всеволода в бою, перенося на него подвиг дружины, автор «Слова» следует художественным принципам фольклора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862" y="3252652"/>
            <a:ext cx="5617028" cy="35065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3090" y="6222665"/>
            <a:ext cx="5390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Сражение князя Игоря с половцами. Худ. И Глазунов.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6753" y="3252652"/>
            <a:ext cx="59958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Прославлению князей служат и образы-символы «солнца», «света», «соколов», которые даны в резком контрасте с «тьмой», «тучами», «галками», «черным вороном» — символами врагов-половцев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641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209006"/>
            <a:ext cx="11808823" cy="65053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Деятельность князей в «Слове» оценивается с народных позиций. </a:t>
            </a:r>
            <a:r>
              <a:rPr lang="ru-RU" b="1" u="sng" dirty="0" smtClean="0"/>
              <a:t>Игорь и Всеволод осуждаются за жажду личной славы.</a:t>
            </a:r>
          </a:p>
          <a:p>
            <a:pPr marL="0" indent="0" algn="just">
              <a:buNone/>
            </a:pPr>
            <a:r>
              <a:rPr lang="ru-RU" dirty="0" smtClean="0"/>
              <a:t>Автор «Слова» подчеркивает, что поражение русских войск на </a:t>
            </a:r>
            <a:r>
              <a:rPr lang="ru-RU" dirty="0" err="1" smtClean="0"/>
              <a:t>Каяле</a:t>
            </a:r>
            <a:r>
              <a:rPr lang="ru-RU" dirty="0" smtClean="0"/>
              <a:t> принесло огромный ущерб не только северским князьям, но и всей Русской земле</a:t>
            </a:r>
          </a:p>
          <a:p>
            <a:pPr marL="0" indent="0" algn="just">
              <a:buNone/>
            </a:pPr>
            <a:r>
              <a:rPr lang="ru-RU" b="1" u="sng" dirty="0" smtClean="0"/>
              <a:t>За стремление к личной славе </a:t>
            </a:r>
            <a:r>
              <a:rPr lang="ru-RU" dirty="0" smtClean="0"/>
              <a:t>автор «Слова» осуждает Игоря и Всеволода. Обуреваемые жаждой личной славы, они сказали: «</a:t>
            </a:r>
            <a:r>
              <a:rPr lang="ru-RU" dirty="0" err="1" smtClean="0"/>
              <a:t>Мужаиме</a:t>
            </a:r>
            <a:r>
              <a:rPr lang="ru-RU" dirty="0" smtClean="0"/>
              <a:t> </a:t>
            </a:r>
            <a:r>
              <a:rPr lang="ru-RU" dirty="0" err="1" smtClean="0"/>
              <a:t>ся</a:t>
            </a:r>
            <a:r>
              <a:rPr lang="ru-RU" dirty="0" smtClean="0"/>
              <a:t> сами: переднюю славу сами похитим, а заднюю си сами поделим!» </a:t>
            </a:r>
            <a:r>
              <a:rPr lang="ru-RU" b="1" u="sng" dirty="0" smtClean="0"/>
              <a:t>Нельзя ставить личную княжескую честь и славу выше чести и славы Русской земли, говорит поэт-гражданин. </a:t>
            </a:r>
          </a:p>
          <a:p>
            <a:pPr marL="0" indent="0" algn="just">
              <a:buNone/>
            </a:pPr>
            <a:r>
              <a:rPr lang="ru-RU" b="1" u="sng" dirty="0" smtClean="0"/>
              <a:t>В то же время автор глубоко сочувствует северским князьям</a:t>
            </a:r>
            <a:r>
              <a:rPr lang="ru-RU" dirty="0" smtClean="0"/>
              <a:t>. Вместе с русской природой, русскими женами, Ярославной поэт выражает свои </a:t>
            </a:r>
            <a:r>
              <a:rPr lang="ru-RU" b="1" u="sng" dirty="0" smtClean="0"/>
              <a:t>чувства жалости и скорби</a:t>
            </a:r>
            <a:r>
              <a:rPr lang="ru-RU" dirty="0" smtClean="0"/>
              <a:t> по поводу поражения Игоря, Всеволода и их храбрых полков. Вместе с киевским князем Святославом автор не может допустить, чтобы находящийся «в </a:t>
            </a:r>
            <a:r>
              <a:rPr lang="ru-RU" dirty="0" err="1" smtClean="0"/>
              <a:t>мытех</a:t>
            </a:r>
            <a:r>
              <a:rPr lang="ru-RU" dirty="0" smtClean="0"/>
              <a:t>» сокол дал свое гнездо в обиду, и для поэта-гражданина </a:t>
            </a:r>
            <a:r>
              <a:rPr lang="ru-RU" b="1" u="sng" dirty="0" smtClean="0"/>
              <a:t>«раны Игоревы» становятся символом сплочения всех сил Русской земли для борьбы с внешними врагами.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4815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5" y="195942"/>
            <a:ext cx="8203475" cy="6544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Образ Ярославны.</a:t>
            </a:r>
          </a:p>
          <a:p>
            <a:pPr marL="0" indent="0" algn="just">
              <a:buNone/>
            </a:pPr>
            <a:r>
              <a:rPr lang="ru-RU" dirty="0" smtClean="0"/>
              <a:t>Значительной художественной победой автора «Слова» является созданный им обаятельный образ русской женщины — верной подруги своего мужа, Ярославны. </a:t>
            </a:r>
            <a:r>
              <a:rPr lang="ru-RU" b="1" u="sng" dirty="0" smtClean="0"/>
              <a:t>В ее образе обобщены лучшие черты характера древнерусской женщины</a:t>
            </a:r>
            <a:r>
              <a:rPr lang="ru-RU" dirty="0" smtClean="0"/>
              <a:t>. Автору чужд религиозно-аскетический взгляд на женщину. Нет, женщина не «сосуд дьявола», не источник всех бед и несчастий мужчины, как учила церковь, а </a:t>
            </a:r>
            <a:r>
              <a:rPr lang="ru-RU" b="1" u="sng" dirty="0" smtClean="0"/>
              <a:t>верная и преданная помощница, горячо любящая своего «ладу» и силой своей любви помогающая ему вернуться из плена</a:t>
            </a:r>
            <a:r>
              <a:rPr lang="ru-RU" dirty="0" smtClean="0"/>
              <a:t>. </a:t>
            </a:r>
            <a:r>
              <a:rPr lang="ru-RU" b="1" u="sng" dirty="0" smtClean="0"/>
              <a:t>В своем лирическом плаче-заклинании, своеобразном заговоре, языческой молитве, Ярославна обращает думы свои не только к мужу, но и к его воинам. Ее скорбь о поражении Игоря — это скорбь всех жен и матерей русских, обобщенных в едином образе, прекрасном и величественном! </a:t>
            </a:r>
            <a:endParaRPr lang="ru-RU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242" y="1097278"/>
            <a:ext cx="3736758" cy="47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38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91440"/>
            <a:ext cx="11926388" cy="6675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Изображение природы в «Слове..»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b="1" u="sng" dirty="0" smtClean="0"/>
              <a:t>Самостоятельным героем </a:t>
            </a:r>
            <a:r>
              <a:rPr lang="ru-RU" dirty="0" smtClean="0"/>
              <a:t>«Слова» выступает русская природа. Автору поэмы присуще народно-поэтическое восприятие мира</a:t>
            </a:r>
            <a:r>
              <a:rPr lang="ru-RU" b="1" u="sng" dirty="0" smtClean="0"/>
              <a:t>. Природа </a:t>
            </a:r>
            <a:r>
              <a:rPr lang="ru-RU" dirty="0" smtClean="0"/>
              <a:t>в «Слове» как бы </a:t>
            </a:r>
            <a:r>
              <a:rPr lang="ru-RU" b="1" u="sng" dirty="0" smtClean="0"/>
              <a:t>живет самостоятельной жизнью и в то же время служит художественным авторским комментарием к происходящему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smtClean="0"/>
              <a:t>С устной народной поэзией связан в «Слове» </a:t>
            </a:r>
            <a:r>
              <a:rPr lang="ru-RU" b="1" u="sng" dirty="0" smtClean="0"/>
              <a:t>прием олицетворения сил природы.</a:t>
            </a:r>
            <a:r>
              <a:rPr lang="ru-RU" dirty="0" smtClean="0"/>
              <a:t> Автор поэмы — христианин, но христианские воззрения остаются за пределами поэзии. Языческие представления еще обладают для него определенной эстетической ценностью. Поэтому в «</a:t>
            </a:r>
            <a:r>
              <a:rPr lang="ru-RU" b="1" u="sng" dirty="0" smtClean="0"/>
              <a:t>Слове» широко представлен языческий мифологический элемент.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Языческая мифология являлась для автора «Слова» поэтическим арсеналом, из которого он черпал художественные образы.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885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" y="182880"/>
            <a:ext cx="11782697" cy="655755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Перед выступлением Игоря в поход </a:t>
            </a:r>
            <a:r>
              <a:rPr lang="ru-RU" b="1" u="sng" dirty="0" smtClean="0"/>
              <a:t>природа предупреждает русские войска о грозящей им опасности.</a:t>
            </a:r>
          </a:p>
          <a:p>
            <a:pPr marL="0" indent="0" algn="just">
              <a:buNone/>
            </a:pPr>
            <a:r>
              <a:rPr lang="ru-RU" dirty="0"/>
              <a:t>А</a:t>
            </a:r>
            <a:r>
              <a:rPr lang="ru-RU" dirty="0" smtClean="0"/>
              <a:t>втор «Слова» — прекрасный знаток степной фауны и флоры. Однако реальные образы животного мира приобретают под пером поэта символический смысл. </a:t>
            </a:r>
          </a:p>
          <a:p>
            <a:pPr marL="0" indent="0" algn="just">
              <a:buNone/>
            </a:pPr>
            <a:r>
              <a:rPr lang="ru-RU" dirty="0" smtClean="0"/>
              <a:t>Вместе с мифическим Дивом, предупреждающим половцев о выступлении Игоря в поход, силы природы предрекают поражение русских войск.</a:t>
            </a:r>
          </a:p>
          <a:p>
            <a:pPr marL="0" indent="0" algn="just">
              <a:buNone/>
            </a:pPr>
            <a:r>
              <a:rPr lang="ru-RU" b="1" u="sng" dirty="0" smtClean="0"/>
              <a:t>Символической зловещей картиной природы открывается описание второй битвы: </a:t>
            </a:r>
            <a:r>
              <a:rPr lang="ru-RU" b="1" i="1" u="sng" dirty="0" smtClean="0"/>
              <a:t>«...</a:t>
            </a:r>
            <a:r>
              <a:rPr lang="ru-RU" b="1" i="1" u="sng" dirty="0" err="1" smtClean="0"/>
              <a:t>кровавыя</a:t>
            </a:r>
            <a:r>
              <a:rPr lang="ru-RU" b="1" i="1" u="sng" dirty="0" smtClean="0"/>
              <a:t> зори свет поведают. </a:t>
            </a:r>
            <a:r>
              <a:rPr lang="ru-RU" b="1" i="1" u="sng" dirty="0" err="1" smtClean="0"/>
              <a:t>Чръныя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тучя</a:t>
            </a:r>
            <a:r>
              <a:rPr lang="ru-RU" b="1" i="1" u="sng" dirty="0" smtClean="0"/>
              <a:t> с моря идут... а в них </a:t>
            </a:r>
            <a:r>
              <a:rPr lang="ru-RU" b="1" i="1" u="sng" dirty="0" err="1" smtClean="0"/>
              <a:t>трепещуть</a:t>
            </a:r>
            <a:r>
              <a:rPr lang="ru-RU" b="1" i="1" u="sng" dirty="0" smtClean="0"/>
              <a:t> синий </a:t>
            </a:r>
            <a:r>
              <a:rPr lang="ru-RU" b="1" i="1" u="sng" dirty="0" err="1" smtClean="0"/>
              <a:t>млънии</a:t>
            </a:r>
            <a:r>
              <a:rPr lang="ru-RU" b="1" i="1" u="sng" dirty="0" smtClean="0"/>
              <a:t>. </a:t>
            </a:r>
            <a:r>
              <a:rPr lang="ru-RU" b="1" i="1" u="sng" dirty="0" err="1" smtClean="0"/>
              <a:t>Быти</a:t>
            </a:r>
            <a:r>
              <a:rPr lang="ru-RU" b="1" i="1" u="sng" dirty="0" smtClean="0"/>
              <a:t> грому великому! </a:t>
            </a:r>
            <a:r>
              <a:rPr lang="ru-RU" b="1" i="1" u="sng" dirty="0" err="1" smtClean="0"/>
              <a:t>Итти</a:t>
            </a:r>
            <a:r>
              <a:rPr lang="ru-RU" b="1" i="1" u="sng" dirty="0" smtClean="0"/>
              <a:t> дождю стрелами с Дону </a:t>
            </a:r>
            <a:r>
              <a:rPr lang="ru-RU" b="1" i="1" u="sng" dirty="0" err="1" smtClean="0"/>
              <a:t>великаго</a:t>
            </a:r>
            <a:r>
              <a:rPr lang="ru-RU" b="1" u="sng" dirty="0" smtClean="0"/>
              <a:t>!» </a:t>
            </a:r>
          </a:p>
          <a:p>
            <a:pPr marL="0" indent="0" algn="just">
              <a:buNone/>
            </a:pPr>
            <a:r>
              <a:rPr lang="ru-RU" dirty="0" smtClean="0"/>
              <a:t>Ветры, </a:t>
            </a:r>
            <a:r>
              <a:rPr lang="ru-RU" dirty="0" err="1" smtClean="0"/>
              <a:t>Стрибожъи</a:t>
            </a:r>
            <a:r>
              <a:rPr lang="ru-RU" dirty="0" smtClean="0"/>
              <a:t> внуки, веют с моря стрелами на храбрые полки Игоревы. Здесь и отражение реальной обстановки—действительно, во время боя ветер благоприятствовал половцам — и в то же время яркий художественный символ.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724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" y="143690"/>
            <a:ext cx="12048309" cy="662286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u="sng" dirty="0" smtClean="0"/>
              <a:t>После поражения Игоря природа скорбит вместе с русским народом</a:t>
            </a:r>
            <a:r>
              <a:rPr lang="ru-RU" dirty="0" smtClean="0"/>
              <a:t>: «</a:t>
            </a:r>
            <a:r>
              <a:rPr lang="ru-RU" dirty="0" err="1" smtClean="0"/>
              <a:t>Ничитъ</a:t>
            </a:r>
            <a:r>
              <a:rPr lang="ru-RU" dirty="0" smtClean="0"/>
              <a:t> трава </a:t>
            </a:r>
            <a:r>
              <a:rPr lang="ru-RU" dirty="0" err="1" smtClean="0"/>
              <a:t>жалощами</a:t>
            </a:r>
            <a:r>
              <a:rPr lang="ru-RU" dirty="0" smtClean="0"/>
              <a:t>, а древо с тугою к земли преклонилось». </a:t>
            </a:r>
          </a:p>
          <a:p>
            <a:pPr marL="0" indent="0" algn="just">
              <a:buNone/>
            </a:pPr>
            <a:r>
              <a:rPr lang="ru-RU" b="1" u="sng" dirty="0" smtClean="0"/>
              <a:t>К природе обращается Ярославна</a:t>
            </a:r>
            <a:r>
              <a:rPr lang="ru-RU" dirty="0" smtClean="0"/>
              <a:t>, чтобы развеять свою скорбь и в то же время заставить «светлое и </a:t>
            </a:r>
            <a:r>
              <a:rPr lang="ru-RU" dirty="0" err="1" smtClean="0"/>
              <a:t>тресветлое</a:t>
            </a:r>
            <a:r>
              <a:rPr lang="ru-RU" dirty="0" smtClean="0"/>
              <a:t>» Солнце, Ветер и Днепр </a:t>
            </a:r>
            <a:r>
              <a:rPr lang="ru-RU" dirty="0" err="1" smtClean="0"/>
              <a:t>Словутич</a:t>
            </a:r>
            <a:r>
              <a:rPr lang="ru-RU" dirty="0" smtClean="0"/>
              <a:t> помочь Игорю вырваться из ненавистного плена.</a:t>
            </a:r>
          </a:p>
          <a:p>
            <a:pPr marL="0" indent="0" algn="just">
              <a:buNone/>
            </a:pPr>
            <a:r>
              <a:rPr lang="ru-RU" dirty="0" smtClean="0"/>
              <a:t> В связи с этим плач Ярославны как бы несет на себе функцию магического заклинания сил природы. Любовь русской женщины торжествует, она заставляет эти враждебные при выступлении Игоря в поход и битве его войск силы служить милому</a:t>
            </a:r>
          </a:p>
          <a:p>
            <a:pPr marL="0" indent="0" algn="just">
              <a:buNone/>
            </a:pPr>
            <a:r>
              <a:rPr lang="ru-RU" dirty="0" smtClean="0"/>
              <a:t>Таким образом, </a:t>
            </a:r>
            <a:r>
              <a:rPr lang="ru-RU" b="1" u="sng" dirty="0" smtClean="0"/>
              <a:t>силы природы принимают непосредственное и деятельное участие в развитии событий</a:t>
            </a:r>
            <a:r>
              <a:rPr lang="ru-RU" dirty="0" smtClean="0"/>
              <a:t>. Олицетворяя природу, автор «Слова» добивается яркого и поэтического выражения своей политической мысли: </a:t>
            </a:r>
            <a:r>
              <a:rPr lang="ru-RU" b="1" u="sng" dirty="0" smtClean="0"/>
              <a:t>самовольно выступив в поход, Игорь нарушил свои обязанности по отношению к Русской земле, и природа отвернулась от него, стала на сторону врагов; когда же Игорь, осознав вину перед родиной, бежит из плена, чтобы принести повинную голову Святославу в Киев, силы природы радостно приветствуют князя и активно помогают ему. 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213571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156754"/>
            <a:ext cx="11913325" cy="657061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Образ русской земли. </a:t>
            </a:r>
            <a:r>
              <a:rPr lang="ru-RU" dirty="0" smtClean="0"/>
              <a:t>К служению интересам Русской земли, а не корыстным, личным призывает князей автор «Слова». </a:t>
            </a:r>
            <a:r>
              <a:rPr lang="ru-RU" b="1" u="sng" dirty="0" smtClean="0"/>
              <a:t>Русская земля</a:t>
            </a:r>
            <a:r>
              <a:rPr lang="ru-RU" dirty="0" smtClean="0"/>
              <a:t>, </a:t>
            </a:r>
            <a:r>
              <a:rPr lang="ru-RU" b="1" dirty="0" smtClean="0"/>
              <a:t>ее народ</a:t>
            </a:r>
            <a:r>
              <a:rPr lang="ru-RU" dirty="0" smtClean="0"/>
              <a:t> — «</a:t>
            </a:r>
            <a:r>
              <a:rPr lang="ru-RU" dirty="0" err="1" smtClean="0"/>
              <a:t>Даждьбожьи</a:t>
            </a:r>
            <a:r>
              <a:rPr lang="ru-RU" dirty="0" smtClean="0"/>
              <a:t> внуки» — </a:t>
            </a:r>
            <a:r>
              <a:rPr lang="ru-RU" b="1" u="sng" dirty="0" smtClean="0"/>
              <a:t>являются основным героем «Слова</a:t>
            </a:r>
            <a:r>
              <a:rPr lang="ru-RU" dirty="0" smtClean="0"/>
              <a:t>». </a:t>
            </a:r>
          </a:p>
          <a:p>
            <a:pPr marL="0" indent="0" algn="just">
              <a:buNone/>
            </a:pPr>
            <a:r>
              <a:rPr lang="ru-RU" b="1" u="sng" dirty="0" smtClean="0"/>
              <a:t>Во имя интересов родины, народа звучит вдохновенный и страстный голос поэта. </a:t>
            </a:r>
            <a:r>
              <a:rPr lang="ru-RU" dirty="0" smtClean="0"/>
              <a:t>Он представляет себе Русскую землю во всей сложности политической борьбы того времени, осмысляет ее судьбу в широкой исторической перспективе. Его глубоко волнуют честь и слава родины. Вот почему поражение Игоря воспринимается как страшное оскорбление всей Русской земли. И эту авторскую мысль ярко раскрывает поэтический образ Девы Обиды, которая встает в силах «</a:t>
            </a:r>
            <a:r>
              <a:rPr lang="ru-RU" dirty="0" err="1" smtClean="0"/>
              <a:t>Даждьбожа</a:t>
            </a:r>
            <a:r>
              <a:rPr lang="ru-RU" dirty="0" smtClean="0"/>
              <a:t> внука», т. е. русского народа.</a:t>
            </a:r>
          </a:p>
          <a:p>
            <a:pPr marL="0" indent="0" algn="just">
              <a:buNone/>
            </a:pPr>
            <a:r>
              <a:rPr lang="ru-RU" dirty="0" smtClean="0"/>
              <a:t>Необходимым </a:t>
            </a:r>
            <a:r>
              <a:rPr lang="ru-RU" b="1" u="sng" dirty="0" smtClean="0"/>
              <a:t>условием</a:t>
            </a:r>
            <a:r>
              <a:rPr lang="ru-RU" dirty="0" smtClean="0"/>
              <a:t> экономического </a:t>
            </a:r>
            <a:r>
              <a:rPr lang="ru-RU" b="1" u="sng" dirty="0" smtClean="0"/>
              <a:t>процветания Русской земли является мир, прекращение усобиц</a:t>
            </a:r>
            <a:r>
              <a:rPr lang="ru-RU" dirty="0" smtClean="0"/>
              <a:t>, во время которых князья начинают «про малое се великое </a:t>
            </a:r>
            <a:r>
              <a:rPr lang="ru-RU" dirty="0" err="1" smtClean="0"/>
              <a:t>мьлвипш</a:t>
            </a:r>
            <a:r>
              <a:rPr lang="ru-RU" dirty="0" smtClean="0"/>
              <a:t>». Выразителем интересов русских «ратаев», крестьян и ремесленников выступает гениальный поэт, отстаивающий общенародные интересы и осуждающий эгоистическую политику князей. В этом плане он противопоставлен </a:t>
            </a:r>
            <a:r>
              <a:rPr lang="ru-RU" dirty="0" err="1" smtClean="0"/>
              <a:t>Бояну</a:t>
            </a:r>
            <a:r>
              <a:rPr lang="ru-RU" dirty="0" smtClean="0"/>
              <a:t> — придворному певцу, слагавшему спои торжественные гимны-«славы» русским князьям.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855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5" y="130628"/>
            <a:ext cx="11913325" cy="6570617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Жанровые особенности и стиль «Слова». </a:t>
            </a:r>
            <a:r>
              <a:rPr lang="ru-RU" dirty="0" smtClean="0"/>
              <a:t>На типологическую </a:t>
            </a:r>
            <a:r>
              <a:rPr lang="ru-RU" b="1" u="sng" dirty="0" smtClean="0"/>
              <a:t>связь</a:t>
            </a:r>
            <a:r>
              <a:rPr lang="ru-RU" dirty="0" smtClean="0"/>
              <a:t> художественной структуры «Слова о полку Игореве» </a:t>
            </a:r>
            <a:r>
              <a:rPr lang="ru-RU" b="1" u="sng" dirty="0" smtClean="0"/>
              <a:t>с жанром ораторского красноречия</a:t>
            </a:r>
            <a:r>
              <a:rPr lang="ru-RU" dirty="0" smtClean="0"/>
              <a:t> обратил внимание И. П. Еремин. Оно состоит </a:t>
            </a:r>
            <a:r>
              <a:rPr lang="ru-RU" b="1" u="sng" dirty="0" smtClean="0"/>
              <a:t>из трех частей: вступления, повествования и эпилога — и обращено к слушателям — «братии», к которым автор постоянно апеллирует, пользуясь риторическим и вопросами и восклицаниями.</a:t>
            </a:r>
          </a:p>
          <a:p>
            <a:pPr marL="0" indent="0" algn="just">
              <a:buNone/>
            </a:pPr>
            <a:r>
              <a:rPr lang="ru-RU" dirty="0" smtClean="0"/>
              <a:t>В «Слове» рассказ распадается на ряд эпизодов, что присуще и </a:t>
            </a:r>
            <a:r>
              <a:rPr lang="ru-RU" b="1" u="sng" dirty="0" smtClean="0"/>
              <a:t>житию, и исторической повести.</a:t>
            </a:r>
            <a:r>
              <a:rPr lang="ru-RU" dirty="0" smtClean="0"/>
              <a:t> Однако здесь перед нами </a:t>
            </a:r>
            <a:r>
              <a:rPr lang="ru-RU" b="1" u="sng" dirty="0" smtClean="0"/>
              <a:t>иной тип автора </a:t>
            </a:r>
            <a:r>
              <a:rPr lang="ru-RU" dirty="0" smtClean="0"/>
              <a:t>— не </a:t>
            </a:r>
            <a:r>
              <a:rPr lang="ru-RU" dirty="0" err="1" smtClean="0"/>
              <a:t>агиограф</a:t>
            </a:r>
            <a:r>
              <a:rPr lang="ru-RU" dirty="0" smtClean="0"/>
              <a:t>, не историк-летописец, а </a:t>
            </a:r>
            <a:r>
              <a:rPr lang="ru-RU" b="1" u="sng" dirty="0" smtClean="0"/>
              <a:t>поэт, «вития» — публицист</a:t>
            </a:r>
            <a:r>
              <a:rPr lang="ru-RU" dirty="0" smtClean="0"/>
              <a:t>. Он называет свое произведение «повестью» (в значении правдивого исторического рассказа) и «песней».</a:t>
            </a:r>
          </a:p>
          <a:p>
            <a:pPr marL="0" indent="0" algn="just">
              <a:buNone/>
            </a:pPr>
            <a:r>
              <a:rPr lang="ru-RU" dirty="0" smtClean="0"/>
              <a:t>Д. С. Лихачев показал, что в «Слове» соединены </a:t>
            </a:r>
            <a:r>
              <a:rPr lang="ru-RU" b="1" u="sng" dirty="0" smtClean="0"/>
              <a:t>два фольклорных жанра — «слава» и «плач» — прославление князей и </a:t>
            </a:r>
            <a:r>
              <a:rPr lang="ru-RU" b="1" u="sng" dirty="0" err="1" smtClean="0"/>
              <a:t>оплакивание</a:t>
            </a:r>
            <a:r>
              <a:rPr lang="ru-RU" b="1" u="sng" dirty="0" smtClean="0"/>
              <a:t> печальных событий. 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343636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" y="91440"/>
            <a:ext cx="11913326" cy="659674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С </a:t>
            </a:r>
            <a:r>
              <a:rPr lang="ru-RU" b="1" u="sng" dirty="0" smtClean="0"/>
              <a:t>народной поэтической традицией </a:t>
            </a:r>
            <a:r>
              <a:rPr lang="ru-RU" dirty="0" smtClean="0"/>
              <a:t>связана в «Слове» </a:t>
            </a:r>
            <a:r>
              <a:rPr lang="ru-RU" b="1" u="sng" dirty="0" smtClean="0"/>
              <a:t>песенная символика</a:t>
            </a:r>
            <a:r>
              <a:rPr lang="ru-RU" dirty="0" smtClean="0"/>
              <a:t>: князья — это «солнце» и «молодые месяцы», «соколы»; персты </a:t>
            </a:r>
            <a:r>
              <a:rPr lang="ru-RU" dirty="0" err="1" smtClean="0"/>
              <a:t>Бояна</a:t>
            </a:r>
            <a:r>
              <a:rPr lang="ru-RU" dirty="0" smtClean="0"/>
              <a:t>—это десять соколов, которые он пускает на стадо лебедей; одинокой кукушкой плачет Ярославна на городской стене. На песенной символике и параллелизмах построено описание бегства Игоря.</a:t>
            </a:r>
          </a:p>
          <a:p>
            <a:pPr marL="0" indent="0" algn="just">
              <a:buNone/>
            </a:pPr>
            <a:r>
              <a:rPr lang="ru-RU" dirty="0" smtClean="0"/>
              <a:t>В традициях народных символических представлений выдержано и описание сна Святослава: «</a:t>
            </a:r>
            <a:r>
              <a:rPr lang="ru-RU" dirty="0" err="1" smtClean="0"/>
              <a:t>чръная</a:t>
            </a:r>
            <a:r>
              <a:rPr lang="ru-RU" dirty="0" smtClean="0"/>
              <a:t> </a:t>
            </a:r>
            <a:r>
              <a:rPr lang="ru-RU" dirty="0" err="1" smtClean="0"/>
              <a:t>паполома</a:t>
            </a:r>
            <a:r>
              <a:rPr lang="ru-RU" dirty="0" smtClean="0"/>
              <a:t>» (покрывало) — символ похорон, «жемчуг» — символ слез, «доски без князька в тереме златоверхом» — знак несчастья, карканье серых воронов предвещает беду. </a:t>
            </a:r>
          </a:p>
          <a:p>
            <a:pPr marL="0" indent="0" algn="just">
              <a:buNone/>
            </a:pPr>
            <a:r>
              <a:rPr lang="ru-RU" b="1" u="sng" dirty="0" smtClean="0"/>
              <a:t>Прием олицетворения природы </a:t>
            </a:r>
            <a:r>
              <a:rPr lang="ru-RU" dirty="0" smtClean="0"/>
              <a:t>всецело </a:t>
            </a:r>
            <a:r>
              <a:rPr lang="ru-RU" b="1" u="sng" dirty="0" smtClean="0"/>
              <a:t>связан с устной поэтической традицией</a:t>
            </a:r>
            <a:r>
              <a:rPr lang="ru-RU" dirty="0" smtClean="0"/>
              <a:t>, как и замечательный, исполненный глубокого лиризма плач Ярославны. </a:t>
            </a:r>
            <a:r>
              <a:rPr lang="ru-RU" b="1" u="sng" dirty="0" smtClean="0"/>
              <a:t>Олицетворение и одушевление отвлеченных понятий</a:t>
            </a:r>
            <a:r>
              <a:rPr lang="ru-RU" dirty="0" smtClean="0"/>
              <a:t>: обиды — Дева Обида, скорби и печали — </a:t>
            </a:r>
            <a:r>
              <a:rPr lang="ru-RU" dirty="0" err="1" smtClean="0"/>
              <a:t>Карна</a:t>
            </a:r>
            <a:r>
              <a:rPr lang="ru-RU" dirty="0" smtClean="0"/>
              <a:t> и </a:t>
            </a:r>
            <a:r>
              <a:rPr lang="ru-RU" dirty="0" err="1" smtClean="0"/>
              <a:t>Жля</a:t>
            </a:r>
            <a:r>
              <a:rPr lang="ru-RU" dirty="0" smtClean="0"/>
              <a:t>, которые поскакали по Русской земле,— </a:t>
            </a:r>
            <a:r>
              <a:rPr lang="ru-RU" b="1" u="sng" dirty="0" smtClean="0"/>
              <a:t>восходит к народной поэзии</a:t>
            </a:r>
            <a:r>
              <a:rPr lang="ru-RU" dirty="0" smtClean="0"/>
              <a:t>. Из фольклора черпал автор «Слова» и отдельные метафоры, сравнения</a:t>
            </a:r>
            <a:r>
              <a:rPr lang="ru-RU" b="1" u="sng" dirty="0" smtClean="0"/>
              <a:t>, эпитеты. Такие сочетания, как «борзые кони», «красные девки», «чистое поле», «мечи булатные», «серый волк», широко распространены в народной поэзии.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45645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3842929"/>
            <a:ext cx="4336869" cy="285510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6" y="169817"/>
            <a:ext cx="12022184" cy="403642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Выступая весной 1185 г. в поход против степных кочевников, новгород-северский князь понадеялся на удачу, мечтая о своей собственной славе и желая, возможно, поискать древнего </a:t>
            </a:r>
            <a:r>
              <a:rPr lang="ru-RU" dirty="0" err="1" smtClean="0"/>
              <a:t>Тмутараканя</a:t>
            </a:r>
            <a:r>
              <a:rPr lang="ru-RU" dirty="0" smtClean="0"/>
              <a:t>, которым некогда владели черниговские князья, и в частности дед Игоря Олег. </a:t>
            </a:r>
          </a:p>
          <a:p>
            <a:pPr marL="0" indent="0" algn="just">
              <a:buNone/>
            </a:pPr>
            <a:r>
              <a:rPr lang="ru-RU" dirty="0" smtClean="0"/>
              <a:t>Однако поход закончился страшным разгромом русских войск. Впервые в истории военных столкновений с половцами русские князья были захвачены в плен, а из всего войска остались в живых лишь 16 человек. Исторические события, связанные с походом и поражением северских князей —Игоря </a:t>
            </a:r>
            <a:r>
              <a:rPr lang="ru-RU" dirty="0" err="1" smtClean="0"/>
              <a:t>Святославича</a:t>
            </a:r>
            <a:r>
              <a:rPr lang="ru-RU" dirty="0" smtClean="0"/>
              <a:t>, его брата Всеволода из Курска, сына Владимира из Путивля и племянника Святослава </a:t>
            </a:r>
            <a:r>
              <a:rPr lang="ru-RU" dirty="0" err="1" smtClean="0"/>
              <a:t>Ольговича</a:t>
            </a:r>
            <a:r>
              <a:rPr lang="ru-RU" dirty="0" smtClean="0"/>
              <a:t> из Рыльска,— и легли в основу «Слова о полку Игореве»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18376" y="6328702"/>
            <a:ext cx="3058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Князь Игорь. Худ. И Глазунов.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146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6" y="130629"/>
            <a:ext cx="6805748" cy="662286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Опираясь на традиции устного дружинного и народного эпоса, хорошо зная произведения светской исторической оригинальной и переводной литературы, церковной письменности, гениальный неизвестный нам </a:t>
            </a:r>
            <a:r>
              <a:rPr lang="ru-RU" b="1" u="sng" dirty="0" smtClean="0"/>
              <a:t>автор «Слова о полку Игореве» создал оригинальное по форме и содержанию произведение, проникнутое глубоким лиризмом, публицистическим патриотическим пафосом, эпической широтой.</a:t>
            </a:r>
            <a:r>
              <a:rPr lang="ru-RU" dirty="0" smtClean="0"/>
              <a:t> Избранная форма давала автору простор для раздумий, для непосредственного обращения к своим современникам и далеким потомкам.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627" y="130629"/>
            <a:ext cx="5085806" cy="62309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55192" y="6384165"/>
            <a:ext cx="4152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Ю.Богачёв</a:t>
            </a:r>
            <a:r>
              <a:rPr lang="ru-RU" dirty="0" smtClean="0"/>
              <a:t>. Слово о полку Игореве, 2011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10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6" y="143691"/>
            <a:ext cx="11144794" cy="288689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Основная идея «Слова» и ее раскрытие в сюжете и композиции. </a:t>
            </a:r>
            <a:r>
              <a:rPr lang="ru-RU" dirty="0" smtClean="0"/>
              <a:t>Неизвестный автор создал свое произведение по горячим следам событий. Он считал, что все исторические перипетии и подробности хорошо известны современникам. Задача автора состояла в том, чтобы дать политическую и художественную оценку событию, показать своим современникам, какое значение имеет неудача Игорева похода для исторической судьбы всей Русской земли.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948" y="2970530"/>
            <a:ext cx="6871064" cy="38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1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3" y="143690"/>
            <a:ext cx="11874137" cy="655755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u="sng" dirty="0" smtClean="0"/>
              <a:t>В факте поражения русских войск на </a:t>
            </a:r>
            <a:r>
              <a:rPr lang="ru-RU" b="1" u="sng" dirty="0" err="1" smtClean="0"/>
              <a:t>Каяле</a:t>
            </a:r>
            <a:r>
              <a:rPr lang="ru-RU" b="1" u="sng" dirty="0" smtClean="0"/>
              <a:t> автор «Слова» увидел </a:t>
            </a:r>
            <a:r>
              <a:rPr lang="ru-RU" dirty="0" smtClean="0"/>
              <a:t>не проявление Божьего гнева, покаравшего Игоря за грехи его — расправу с жителями взятого им на щит города Глебова, а </a:t>
            </a:r>
            <a:r>
              <a:rPr lang="ru-RU" b="1" u="sng" dirty="0" smtClean="0"/>
              <a:t>проявление страшного зла феодальной раздробленности, отсутствие единения между князьями</a:t>
            </a:r>
            <a:r>
              <a:rPr lang="ru-RU" dirty="0" smtClean="0"/>
              <a:t>, несоблюдение вассалами своих обязательств по отношению к сюзерену — великому князю киевскому, проявление эгоистической политики князей, жаждущих личной славы. Это привело к тому, что для Руси настала «невеселая година», когда князья начали про малое «се великое </a:t>
            </a:r>
            <a:r>
              <a:rPr lang="ru-RU" dirty="0" err="1" smtClean="0"/>
              <a:t>молвити</a:t>
            </a:r>
            <a:r>
              <a:rPr lang="ru-RU" dirty="0" smtClean="0"/>
              <a:t>», а «поганые» начали с победами приходить на Русскую землю и взимать дань по белке со двора. </a:t>
            </a:r>
          </a:p>
          <a:p>
            <a:pPr marL="0" indent="0" algn="just">
              <a:buNone/>
            </a:pPr>
            <a:r>
              <a:rPr lang="ru-RU" dirty="0" smtClean="0"/>
              <a:t>Поражение Игоря вызывает глубокое раздумье поэта-гражданина, патриота о судьбах Русской земли, и </a:t>
            </a:r>
            <a:r>
              <a:rPr lang="ru-RU" b="1" u="sng" dirty="0" smtClean="0"/>
              <a:t>основная идея «Слова» — это страстный призыв русских князей к единению. Эта идея получает четкое воплощение во всей художественной структуре произведения, и, прежде всего в его сюжете и композиции.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51950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143690"/>
            <a:ext cx="7210697" cy="655755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Композиция</a:t>
            </a:r>
          </a:p>
          <a:p>
            <a:pPr marL="0" indent="0" algn="just">
              <a:buNone/>
            </a:pPr>
            <a:r>
              <a:rPr lang="ru-RU" dirty="0" smtClean="0"/>
              <a:t>«Слово» открывается небольшим </a:t>
            </a:r>
            <a:r>
              <a:rPr lang="ru-RU" b="1" dirty="0" smtClean="0"/>
              <a:t>вступлением.</a:t>
            </a:r>
            <a:r>
              <a:rPr lang="ru-RU" dirty="0" smtClean="0"/>
              <a:t> Оно непосредственно не связано с ходом повествования. В нем автор размышляет о художественных принципах наложения материала и как бы </a:t>
            </a:r>
            <a:r>
              <a:rPr lang="ru-RU" b="1" dirty="0" smtClean="0"/>
              <a:t>ведет диалог с читателем</a:t>
            </a:r>
            <a:r>
              <a:rPr lang="ru-RU" dirty="0" smtClean="0"/>
              <a:t>. </a:t>
            </a:r>
            <a:r>
              <a:rPr lang="ru-RU" b="1" dirty="0" smtClean="0"/>
              <a:t>Вступление подчеркивает общий патетический, торжественный пафос произведения</a:t>
            </a:r>
            <a:r>
              <a:rPr lang="ru-RU" dirty="0" smtClean="0"/>
              <a:t>. Далее автор переходит к повествованию о событиях похода. В экспозиции дается лаконичная, выразительная характеристика Игоря и подчеркивается, что его поход на половцев был предпринят во имя Русской земли.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87" y="143690"/>
            <a:ext cx="4295775" cy="6057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90700" y="6201590"/>
            <a:ext cx="438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Фронтисиспис</a:t>
            </a:r>
            <a:r>
              <a:rPr lang="ru-RU" dirty="0" smtClean="0"/>
              <a:t> к «Слову о полку Игореве»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21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9" y="195942"/>
            <a:ext cx="11848011" cy="6570617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u="sng" dirty="0" smtClean="0"/>
              <a:t>Выступление русских войск в поход составляет завязку сюжета «Слова». </a:t>
            </a:r>
            <a:r>
              <a:rPr lang="ru-RU" dirty="0" smtClean="0"/>
              <a:t>В отличие от летописной повести инициатива похода приписывается не Игорю, а Всеволоду, который обращается к брату с призывом седлать своих борзых коней. </a:t>
            </a:r>
          </a:p>
          <a:p>
            <a:pPr marL="0" indent="0" algn="just">
              <a:buNone/>
            </a:pPr>
            <a:r>
              <a:rPr lang="ru-RU" b="1" u="sng" dirty="0" smtClean="0"/>
              <a:t>Автор</a:t>
            </a:r>
            <a:r>
              <a:rPr lang="ru-RU" dirty="0" smtClean="0"/>
              <a:t> не говорит, когда и откуда выступил Игорь, каков был путь следования русских войск, зато </a:t>
            </a:r>
            <a:r>
              <a:rPr lang="ru-RU" b="1" u="sng" dirty="0" smtClean="0"/>
              <a:t>вводит яркие картины природы, исполненные глубокого символического значения. </a:t>
            </a:r>
            <a:r>
              <a:rPr lang="ru-RU" dirty="0" smtClean="0"/>
              <a:t>По сравнению с летописной повестью </a:t>
            </a:r>
            <a:r>
              <a:rPr lang="ru-RU" b="1" u="sng" dirty="0" smtClean="0"/>
              <a:t>события развиваются стремительно</a:t>
            </a:r>
            <a:r>
              <a:rPr lang="ru-RU" dirty="0" smtClean="0"/>
              <a:t>. Автор дает краткий эмоционально приподнятый рассказ о первом столкновении русских с половцами и о богатых трофеях, взятых русскими. Резким контрастом к этому эпизоду выступает </a:t>
            </a:r>
            <a:r>
              <a:rPr lang="ru-RU" b="1" u="sng" dirty="0" smtClean="0"/>
              <a:t>символический пейзаж накануне второго сражения. Кровавые зори, тучи, идущие с моря, полны зловещих предзнаменований. </a:t>
            </a:r>
            <a:r>
              <a:rPr lang="ru-RU" dirty="0" smtClean="0"/>
              <a:t>В описании битвы автор сосредоточивает внимание на героической фигуре буй-тура Всеволода и ограничивается упоминанием об Игоре.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49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9" y="195942"/>
            <a:ext cx="11913326" cy="654449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u="sng" dirty="0" smtClean="0"/>
              <a:t>Поражение русских войск составляет кульминацию сюжета.</a:t>
            </a:r>
          </a:p>
          <a:p>
            <a:pPr marL="0" indent="0" algn="just">
              <a:buNone/>
            </a:pPr>
            <a:r>
              <a:rPr lang="ru-RU" dirty="0" smtClean="0"/>
              <a:t>Автор показывает, какие </a:t>
            </a:r>
            <a:r>
              <a:rPr lang="ru-RU" b="1" u="sng" dirty="0" smtClean="0"/>
              <a:t>тягостные последствия это поражение имело для всей Русской земли.</a:t>
            </a:r>
            <a:r>
              <a:rPr lang="ru-RU" dirty="0" smtClean="0"/>
              <a:t> Он подчеркивает, что в результате разгрома Игоревых войск сведены на нет успехи коалиционного похода киевского князя Святослава против половцев. </a:t>
            </a:r>
            <a:r>
              <a:rPr lang="ru-RU" b="1" u="sng" dirty="0" smtClean="0"/>
              <a:t>Символом единой Русской земли является Киев и великий киевский князь. Поэтому действие «Слова» переносится в столицу Русской земли.</a:t>
            </a:r>
            <a:r>
              <a:rPr lang="ru-RU" dirty="0" smtClean="0"/>
              <a:t> Вводится </a:t>
            </a:r>
            <a:r>
              <a:rPr lang="ru-RU" b="1" u="sng" dirty="0" smtClean="0"/>
              <a:t>символическая картина «мутного» (тяжелого) сна, который видит Святослав</a:t>
            </a:r>
            <a:r>
              <a:rPr lang="ru-RU" dirty="0" smtClean="0"/>
              <a:t>. Этот сон истолковывают бояре: они сообщают о поражении Игоря. Согласно летописной повести, Святослав узнает о поражении Игоря в Чернигове от </a:t>
            </a:r>
            <a:r>
              <a:rPr lang="ru-RU" dirty="0" err="1" smtClean="0"/>
              <a:t>Бсловода</a:t>
            </a:r>
            <a:r>
              <a:rPr lang="ru-RU" dirty="0" smtClean="0"/>
              <a:t> </a:t>
            </a:r>
            <a:r>
              <a:rPr lang="ru-RU" dirty="0" err="1" smtClean="0"/>
              <a:t>Просовича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smtClean="0"/>
              <a:t>Чувство скорби, вызванное тягостной вестью, Святослав выражает в своем «</a:t>
            </a:r>
            <a:r>
              <a:rPr lang="ru-RU" b="1" u="sng" dirty="0" smtClean="0"/>
              <a:t>золотом слове», со слезами смешанном. </a:t>
            </a:r>
            <a:r>
              <a:rPr lang="ru-RU" dirty="0" smtClean="0"/>
              <a:t>Монолог великого князя киевского перерастает в </a:t>
            </a:r>
            <a:r>
              <a:rPr lang="ru-RU" b="1" u="sng" dirty="0" smtClean="0"/>
              <a:t>страстный публицистический призыв автора «Слова», обращенный к князьям</a:t>
            </a:r>
            <a:r>
              <a:rPr lang="ru-RU" dirty="0" smtClean="0"/>
              <a:t> постоять «за земно </a:t>
            </a:r>
            <a:r>
              <a:rPr lang="ru-RU" dirty="0" err="1" smtClean="0"/>
              <a:t>Рускую</a:t>
            </a:r>
            <a:r>
              <a:rPr lang="ru-RU" dirty="0" smtClean="0"/>
              <a:t>», отомстить «за раны Игоревы </a:t>
            </a:r>
            <a:r>
              <a:rPr lang="ru-RU" dirty="0" err="1" smtClean="0"/>
              <a:t>буего</a:t>
            </a:r>
            <a:r>
              <a:rPr lang="ru-RU" dirty="0" smtClean="0"/>
              <a:t> </a:t>
            </a:r>
            <a:r>
              <a:rPr lang="ru-RU" dirty="0" err="1" smtClean="0"/>
              <a:t>Святъславлича</a:t>
            </a:r>
            <a:r>
              <a:rPr lang="ru-RU" dirty="0" smtClean="0"/>
              <a:t>!», прекратить вековые междоусобные распри.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24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3" y="104502"/>
            <a:ext cx="7027817" cy="659674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Публицистическое о</a:t>
            </a:r>
            <a:r>
              <a:rPr lang="ru-RU" b="1" u="sng" dirty="0" smtClean="0"/>
              <a:t>бращение автора к князьям сменяется лирическим плачем жены Игоря Ярославны</a:t>
            </a:r>
            <a:r>
              <a:rPr lang="ru-RU" dirty="0" smtClean="0"/>
              <a:t>, являющимся важным звеном в дальнейшем развитии сюжета; </a:t>
            </a:r>
            <a:r>
              <a:rPr lang="ru-RU" b="1" u="sng" dirty="0" smtClean="0"/>
              <a:t>он предваряет развязку — бегство Игоря из плена.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Игорь возвращается в Киев (по летописной повести, Игорь сначала пришел в Новгород-Северский) и тем самым как бы признает свою вину — нарушение обязательств перед сюзереном, перед Русской землей. </a:t>
            </a:r>
          </a:p>
          <a:p>
            <a:pPr marL="0" indent="0" algn="just">
              <a:buNone/>
            </a:pPr>
            <a:r>
              <a:rPr lang="ru-RU" b="1" u="sng" dirty="0" smtClean="0"/>
              <a:t>Завершается «Слово» провозглашением «славы» в честь князе</a:t>
            </a:r>
            <a:r>
              <a:rPr lang="ru-RU" dirty="0" smtClean="0"/>
              <a:t>й — Игоря, Всеволода, Владимира Игоревича и их дружины.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635" b="14466"/>
          <a:stretch/>
        </p:blipFill>
        <p:spPr>
          <a:xfrm>
            <a:off x="7981406" y="104502"/>
            <a:ext cx="3513908" cy="54747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50894" y="5579216"/>
            <a:ext cx="4213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Ольшанский Б.М. Плач Ярославны, 1993.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25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3" y="117566"/>
            <a:ext cx="11874137" cy="659674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Таким образом, «Слово о полку Игореве» не дает последовательного рассказа о походе и даже отступает от ряда исторических фактов. </a:t>
            </a:r>
            <a:r>
              <a:rPr lang="ru-RU" b="1" u="sng" dirty="0" smtClean="0"/>
              <a:t>Автор берет лишь самые значительные эпизоды, которые позволяют ему ярче высказать свое отношение к событиям, донести до своих слушателей основную идею.</a:t>
            </a:r>
            <a:r>
              <a:rPr lang="ru-RU" dirty="0" smtClean="0"/>
              <a:t> Именно </a:t>
            </a:r>
            <a:r>
              <a:rPr lang="ru-RU" b="1" u="sng" dirty="0" smtClean="0"/>
              <a:t>гражданская патриотическая идея прочно цементирует в единое художественное целое все части произведения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Четкость политической мысли, лирическая взволнованность, публицистическая страстность, широта исторического мышления, высокая художественность — все это делает «Слово о полку Игореве» «прекрасным благоухающим цветком славянской народной поэзии, достойным внимания, памяти и уважения».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112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2244</Words>
  <Application>Microsoft Office PowerPoint</Application>
  <PresentationFormat>Широкоэкранный</PresentationFormat>
  <Paragraphs>60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6</cp:revision>
  <dcterms:created xsi:type="dcterms:W3CDTF">2020-09-30T15:29:28Z</dcterms:created>
  <dcterms:modified xsi:type="dcterms:W3CDTF">2020-09-30T16:11:24Z</dcterms:modified>
</cp:coreProperties>
</file>