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A4FC042-6ED3-4321-A9E9-7EDBBA59DD19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D3FCD72-A320-4BE4-A526-88A8447FFBF2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08500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FC042-6ED3-4321-A9E9-7EDBBA59DD19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FCD72-A320-4BE4-A526-88A8447FF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421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FC042-6ED3-4321-A9E9-7EDBBA59DD19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FCD72-A320-4BE4-A526-88A8447FF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FC042-6ED3-4321-A9E9-7EDBBA59DD19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FCD72-A320-4BE4-A526-88A8447FF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614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A4FC042-6ED3-4321-A9E9-7EDBBA59DD19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D3FCD72-A320-4BE4-A526-88A8447FFBF2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912914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FC042-6ED3-4321-A9E9-7EDBBA59DD19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FCD72-A320-4BE4-A526-88A8447FF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51528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FC042-6ED3-4321-A9E9-7EDBBA59DD19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FCD72-A320-4BE4-A526-88A8447FF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96269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FC042-6ED3-4321-A9E9-7EDBBA59DD19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FCD72-A320-4BE4-A526-88A8447FF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763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FC042-6ED3-4321-A9E9-7EDBBA59DD19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FCD72-A320-4BE4-A526-88A8447FF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626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2A4FC042-6ED3-4321-A9E9-7EDBBA59DD19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0D3FCD72-A320-4BE4-A526-88A8447FFBF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7834098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2A4FC042-6ED3-4321-A9E9-7EDBBA59DD19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0D3FCD72-A320-4BE4-A526-88A8447FF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885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A4FC042-6ED3-4321-A9E9-7EDBBA59DD19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D3FCD72-A320-4BE4-A526-88A8447FFBF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31414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Слова категории состояния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2828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339635"/>
            <a:ext cx="10178322" cy="5539958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sz="4000" b="1" dirty="0">
                <a:solidFill>
                  <a:srgbClr val="000000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1. Слова категории состояния </a:t>
            </a:r>
            <a:r>
              <a:rPr lang="ru-RU" sz="4000" b="1" dirty="0" smtClean="0">
                <a:solidFill>
                  <a:srgbClr val="000000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 могут обозначать:</a:t>
            </a:r>
            <a:endParaRPr lang="ru-RU" sz="4000" b="1" dirty="0"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4000" dirty="0">
                <a:solidFill>
                  <a:srgbClr val="000000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а) предмет  </a:t>
            </a:r>
            <a:endParaRPr lang="ru-RU" sz="4000" dirty="0"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4000" dirty="0">
                <a:solidFill>
                  <a:srgbClr val="000000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б) признак предмета  </a:t>
            </a:r>
            <a:endParaRPr lang="ru-RU" sz="4000" dirty="0"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4000" dirty="0">
                <a:solidFill>
                  <a:srgbClr val="000000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в) состояние природы  </a:t>
            </a:r>
            <a:endParaRPr lang="ru-RU" sz="4000" dirty="0"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4000" dirty="0">
                <a:solidFill>
                  <a:srgbClr val="000000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г) действие предмета</a:t>
            </a:r>
            <a:endParaRPr lang="ru-RU" sz="4000" dirty="0"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5304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404949"/>
            <a:ext cx="10178322" cy="6126480"/>
          </a:xfrm>
        </p:spPr>
        <p:txBody>
          <a:bodyPr/>
          <a:lstStyle/>
          <a:p>
            <a:r>
              <a:rPr lang="ru-RU" sz="4400" b="1" dirty="0">
                <a:solidFill>
                  <a:schemeClr val="tx1"/>
                </a:solidFill>
              </a:rPr>
              <a:t>2. Слова категории состояния:</a:t>
            </a:r>
            <a:endParaRPr lang="ru-RU" sz="4400" dirty="0">
              <a:solidFill>
                <a:schemeClr val="tx1"/>
              </a:solidFill>
            </a:endParaRPr>
          </a:p>
          <a:p>
            <a:r>
              <a:rPr lang="ru-RU" sz="4400" dirty="0">
                <a:solidFill>
                  <a:schemeClr val="tx1"/>
                </a:solidFill>
              </a:rPr>
              <a:t>а) изменяются по числам  </a:t>
            </a:r>
          </a:p>
          <a:p>
            <a:r>
              <a:rPr lang="ru-RU" sz="4400" dirty="0">
                <a:solidFill>
                  <a:schemeClr val="tx1"/>
                </a:solidFill>
              </a:rPr>
              <a:t>б) не изменяются  </a:t>
            </a:r>
          </a:p>
          <a:p>
            <a:r>
              <a:rPr lang="ru-RU" sz="4400" dirty="0">
                <a:solidFill>
                  <a:schemeClr val="tx1"/>
                </a:solidFill>
              </a:rPr>
              <a:t>в) изменяются по падежам  </a:t>
            </a:r>
          </a:p>
          <a:p>
            <a:r>
              <a:rPr lang="ru-RU" sz="4400" dirty="0">
                <a:solidFill>
                  <a:schemeClr val="tx1"/>
                </a:solidFill>
              </a:rPr>
              <a:t>г) спрягаются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2145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391887"/>
            <a:ext cx="10517956" cy="5487706"/>
          </a:xfrm>
        </p:spPr>
        <p:txBody>
          <a:bodyPr/>
          <a:lstStyle/>
          <a:p>
            <a:pPr marL="0" indent="0">
              <a:buNone/>
            </a:pPr>
            <a:r>
              <a:rPr lang="ru-RU" sz="4000" b="1" dirty="0">
                <a:solidFill>
                  <a:schemeClr val="tx1"/>
                </a:solidFill>
              </a:rPr>
              <a:t>3. Слова категории состояния в предложении являются:</a:t>
            </a:r>
            <a:endParaRPr lang="ru-RU" sz="4000" dirty="0">
              <a:solidFill>
                <a:schemeClr val="tx1"/>
              </a:solidFill>
            </a:endParaRPr>
          </a:p>
          <a:p>
            <a:r>
              <a:rPr lang="ru-RU" sz="4000" dirty="0">
                <a:solidFill>
                  <a:schemeClr val="tx1"/>
                </a:solidFill>
              </a:rPr>
              <a:t>а) сказуемым    </a:t>
            </a:r>
          </a:p>
          <a:p>
            <a:r>
              <a:rPr lang="ru-RU" sz="4000" dirty="0">
                <a:solidFill>
                  <a:schemeClr val="tx1"/>
                </a:solidFill>
              </a:rPr>
              <a:t>б) подлежащим    </a:t>
            </a:r>
          </a:p>
          <a:p>
            <a:r>
              <a:rPr lang="ru-RU" sz="4000" dirty="0">
                <a:solidFill>
                  <a:schemeClr val="tx1"/>
                </a:solidFill>
              </a:rPr>
              <a:t>в) обстоятельством  </a:t>
            </a:r>
          </a:p>
          <a:p>
            <a:r>
              <a:rPr lang="ru-RU" sz="4000" dirty="0">
                <a:solidFill>
                  <a:schemeClr val="tx1"/>
                </a:solidFill>
              </a:rPr>
              <a:t>г) определением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310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483327"/>
            <a:ext cx="10178322" cy="5995850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</a:rPr>
              <a:t>4. В каком примере выделенное слово является категорией состояния?</a:t>
            </a:r>
            <a:endParaRPr lang="ru-RU" sz="3600" dirty="0">
              <a:solidFill>
                <a:schemeClr val="tx1"/>
              </a:solidFill>
            </a:endParaRPr>
          </a:p>
          <a:p>
            <a:r>
              <a:rPr lang="ru-RU" sz="3600" dirty="0">
                <a:solidFill>
                  <a:schemeClr val="tx1"/>
                </a:solidFill>
              </a:rPr>
              <a:t> а) Он ВЕСЕЛО посмотрел вокруг.</a:t>
            </a:r>
          </a:p>
          <a:p>
            <a:r>
              <a:rPr lang="ru-RU" sz="3600" dirty="0">
                <a:solidFill>
                  <a:schemeClr val="tx1"/>
                </a:solidFill>
              </a:rPr>
              <a:t> б) Ему было ВЕСЕЛО.</a:t>
            </a:r>
          </a:p>
          <a:p>
            <a:r>
              <a:rPr lang="ru-RU" sz="3600" dirty="0">
                <a:solidFill>
                  <a:schemeClr val="tx1"/>
                </a:solidFill>
              </a:rPr>
              <a:t> в) Лицо его было ВЕСЕЛО.</a:t>
            </a:r>
          </a:p>
          <a:p>
            <a:r>
              <a:rPr lang="ru-RU" sz="3600" dirty="0">
                <a:solidFill>
                  <a:schemeClr val="tx1"/>
                </a:solidFill>
              </a:rPr>
              <a:t> г) Мы ВЕСЕЛО провели каникулы.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3120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300447"/>
            <a:ext cx="10178322" cy="6322422"/>
          </a:xfrm>
        </p:spPr>
        <p:txBody>
          <a:bodyPr/>
          <a:lstStyle/>
          <a:p>
            <a:pPr marL="0" indent="0">
              <a:buNone/>
            </a:pPr>
            <a:r>
              <a:rPr lang="ru-RU" sz="4400" b="1" dirty="0">
                <a:solidFill>
                  <a:schemeClr val="tx1"/>
                </a:solidFill>
              </a:rPr>
              <a:t>5 . Какая из перечисленных частей речи относится к изменяемым?</a:t>
            </a:r>
            <a:endParaRPr lang="ru-RU" sz="4400" dirty="0">
              <a:solidFill>
                <a:schemeClr val="tx1"/>
              </a:solidFill>
            </a:endParaRPr>
          </a:p>
          <a:p>
            <a:r>
              <a:rPr lang="ru-RU" sz="4400" dirty="0">
                <a:solidFill>
                  <a:schemeClr val="tx1"/>
                </a:solidFill>
              </a:rPr>
              <a:t>а) причастие</a:t>
            </a:r>
          </a:p>
          <a:p>
            <a:r>
              <a:rPr lang="ru-RU" sz="4400" dirty="0">
                <a:solidFill>
                  <a:schemeClr val="tx1"/>
                </a:solidFill>
              </a:rPr>
              <a:t>б) деепричастие</a:t>
            </a:r>
          </a:p>
          <a:p>
            <a:r>
              <a:rPr lang="ru-RU" sz="4400" dirty="0">
                <a:solidFill>
                  <a:schemeClr val="tx1"/>
                </a:solidFill>
              </a:rPr>
              <a:t>в) наречие</a:t>
            </a:r>
          </a:p>
          <a:p>
            <a:r>
              <a:rPr lang="ru-RU" sz="4400" dirty="0">
                <a:solidFill>
                  <a:schemeClr val="tx1"/>
                </a:solidFill>
              </a:rPr>
              <a:t>г) категория состояния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9064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404949"/>
            <a:ext cx="10178322" cy="6152605"/>
          </a:xfrm>
        </p:spPr>
        <p:txBody>
          <a:bodyPr/>
          <a:lstStyle/>
          <a:p>
            <a:pPr marL="0" indent="0">
              <a:buNone/>
            </a:pPr>
            <a:r>
              <a:rPr lang="ru-RU" sz="4000" b="1" dirty="0">
                <a:solidFill>
                  <a:schemeClr val="tx1"/>
                </a:solidFill>
              </a:rPr>
              <a:t>6.  В каком примере есть слово категории состояния?</a:t>
            </a:r>
            <a:endParaRPr lang="ru-RU" sz="4000" dirty="0">
              <a:solidFill>
                <a:schemeClr val="tx1"/>
              </a:solidFill>
            </a:endParaRPr>
          </a:p>
          <a:p>
            <a:r>
              <a:rPr lang="ru-RU" sz="4000" dirty="0">
                <a:solidFill>
                  <a:schemeClr val="tx1"/>
                </a:solidFill>
              </a:rPr>
              <a:t>а) Весь июль солнце пекло немилосердно.</a:t>
            </a:r>
          </a:p>
          <a:p>
            <a:r>
              <a:rPr lang="ru-RU" sz="4000" dirty="0">
                <a:solidFill>
                  <a:schemeClr val="tx1"/>
                </a:solidFill>
              </a:rPr>
              <a:t>б) </a:t>
            </a:r>
            <a:r>
              <a:rPr lang="ru-RU" sz="4000" dirty="0" smtClean="0">
                <a:solidFill>
                  <a:schemeClr val="tx1"/>
                </a:solidFill>
              </a:rPr>
              <a:t>В комнате стало темно.</a:t>
            </a:r>
            <a:endParaRPr lang="ru-RU" sz="4000" dirty="0">
              <a:solidFill>
                <a:schemeClr val="tx1"/>
              </a:solidFill>
            </a:endParaRPr>
          </a:p>
          <a:p>
            <a:r>
              <a:rPr lang="ru-RU" sz="4000" dirty="0">
                <a:solidFill>
                  <a:schemeClr val="tx1"/>
                </a:solidFill>
              </a:rPr>
              <a:t>в) Рассказывал он очень интересно.</a:t>
            </a:r>
          </a:p>
          <a:p>
            <a:r>
              <a:rPr lang="ru-RU" sz="4000" dirty="0">
                <a:solidFill>
                  <a:schemeClr val="tx1"/>
                </a:solidFill>
              </a:rPr>
              <a:t>г) Роза приятно пахнет.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9705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418011"/>
            <a:ext cx="10178322" cy="6204858"/>
          </a:xfrm>
        </p:spPr>
        <p:txBody>
          <a:bodyPr/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tx1"/>
                </a:solidFill>
              </a:rPr>
              <a:t>7. Спишите предложение, подчеркните грамматическую основу.</a:t>
            </a:r>
          </a:p>
          <a:p>
            <a:pPr marL="0" indent="0">
              <a:buNone/>
            </a:pPr>
            <a:endParaRPr lang="ru-RU" sz="4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4400" i="1" dirty="0" smtClean="0">
                <a:solidFill>
                  <a:schemeClr val="tx1"/>
                </a:solidFill>
              </a:rPr>
              <a:t>На </a:t>
            </a:r>
            <a:r>
              <a:rPr lang="ru-RU" sz="4400" i="1" dirty="0">
                <a:solidFill>
                  <a:schemeClr val="tx1"/>
                </a:solidFill>
              </a:rPr>
              <a:t>другой день гусару стало хуже.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826871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Эмблема</Template>
  <TotalTime>7</TotalTime>
  <Words>69</Words>
  <Application>Microsoft Office PowerPoint</Application>
  <PresentationFormat>Широкоэкранный</PresentationFormat>
  <Paragraphs>35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Corbel</vt:lpstr>
      <vt:lpstr>Gill Sans MT</vt:lpstr>
      <vt:lpstr>Impact</vt:lpstr>
      <vt:lpstr>Times New Roman</vt:lpstr>
      <vt:lpstr>Badge</vt:lpstr>
      <vt:lpstr>Слова категории состояния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Слова категории состояния</dc:title>
  <dc:creator>RePack by Diakov</dc:creator>
  <cp:lastModifiedBy>RePack by Diakov</cp:lastModifiedBy>
  <cp:revision>1</cp:revision>
  <dcterms:created xsi:type="dcterms:W3CDTF">2021-02-23T12:21:03Z</dcterms:created>
  <dcterms:modified xsi:type="dcterms:W3CDTF">2021-02-23T12:28:30Z</dcterms:modified>
</cp:coreProperties>
</file>