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2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ED3C9-18F5-4FB9-BD17-7F5B2949DA7F}" type="datetimeFigureOut">
              <a:rPr lang="ru-RU" smtClean="0"/>
              <a:t>16.11.2020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7602E-9B96-445B-8B1F-98457E3BD6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5371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ED3C9-18F5-4FB9-BD17-7F5B2949DA7F}" type="datetimeFigureOut">
              <a:rPr lang="ru-RU" smtClean="0"/>
              <a:t>16.11.2020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7602E-9B96-445B-8B1F-98457E3BD6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22171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ED3C9-18F5-4FB9-BD17-7F5B2949DA7F}" type="datetimeFigureOut">
              <a:rPr lang="ru-RU" smtClean="0"/>
              <a:t>16.11.2020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7602E-9B96-445B-8B1F-98457E3BD6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67923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ED3C9-18F5-4FB9-BD17-7F5B2949DA7F}" type="datetimeFigureOut">
              <a:rPr lang="ru-RU" smtClean="0"/>
              <a:t>16.11.2020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7602E-9B96-445B-8B1F-98457E3BD6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12722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ED3C9-18F5-4FB9-BD17-7F5B2949DA7F}" type="datetimeFigureOut">
              <a:rPr lang="ru-RU" smtClean="0"/>
              <a:t>16.11.2020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7602E-9B96-445B-8B1F-98457E3BD6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859215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ED3C9-18F5-4FB9-BD17-7F5B2949DA7F}" type="datetimeFigureOut">
              <a:rPr lang="ru-RU" smtClean="0"/>
              <a:t>16.11.2020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7602E-9B96-445B-8B1F-98457E3BD6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90768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ED3C9-18F5-4FB9-BD17-7F5B2949DA7F}" type="datetimeFigureOut">
              <a:rPr lang="ru-RU" smtClean="0"/>
              <a:t>16.11.2020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7602E-9B96-445B-8B1F-98457E3BD6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83121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ED3C9-18F5-4FB9-BD17-7F5B2949DA7F}" type="datetimeFigureOut">
              <a:rPr lang="ru-RU" smtClean="0"/>
              <a:t>16.11.2020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7602E-9B96-445B-8B1F-98457E3BD6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3283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ED3C9-18F5-4FB9-BD17-7F5B2949DA7F}" type="datetimeFigureOut">
              <a:rPr lang="ru-RU" smtClean="0"/>
              <a:t>16.11.2020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7602E-9B96-445B-8B1F-98457E3BD6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83512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ED3C9-18F5-4FB9-BD17-7F5B2949DA7F}" type="datetimeFigureOut">
              <a:rPr lang="ru-RU" smtClean="0"/>
              <a:t>16.11.2020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7602E-9B96-445B-8B1F-98457E3BD6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73785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ED3C9-18F5-4FB9-BD17-7F5B2949DA7F}" type="datetimeFigureOut">
              <a:rPr lang="ru-RU" smtClean="0"/>
              <a:t>16.11.2020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07602E-9B96-445B-8B1F-98457E3BD6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86341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FED3C9-18F5-4FB9-BD17-7F5B2949DA7F}" type="datetimeFigureOut">
              <a:rPr lang="ru-RU" smtClean="0"/>
              <a:t>16.11.2020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07602E-9B96-445B-8B1F-98457E3BD6E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23496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0"/>
            <a:ext cx="9144000" cy="953589"/>
          </a:xfrm>
        </p:spPr>
        <p:txBody>
          <a:bodyPr/>
          <a:lstStyle/>
          <a:p>
            <a:r>
              <a:rPr lang="ru-RU" dirty="0" smtClean="0"/>
              <a:t>Проверим Д/З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83919" y="5381897"/>
            <a:ext cx="10219509" cy="1378132"/>
          </a:xfrm>
        </p:spPr>
        <p:txBody>
          <a:bodyPr>
            <a:normAutofit/>
          </a:bodyPr>
          <a:lstStyle/>
          <a:p>
            <a:r>
              <a:rPr lang="ru-RU" sz="2800" dirty="0" smtClean="0"/>
              <a:t>Приведите примеры предложений, которые вы составили</a:t>
            </a:r>
            <a:endParaRPr lang="ru-RU" sz="280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4005" y="862149"/>
            <a:ext cx="9993630" cy="41425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021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61257" y="91441"/>
            <a:ext cx="11782697" cy="1599248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 smtClean="0"/>
              <a:t>Какие постоянные признаки </a:t>
            </a:r>
            <a:r>
              <a:rPr lang="ru-RU" sz="3600" b="1" dirty="0" err="1" smtClean="0"/>
              <a:t>объедиянют</a:t>
            </a:r>
            <a:r>
              <a:rPr lang="ru-RU" sz="3600" b="1" dirty="0" smtClean="0"/>
              <a:t> эти причастия? (</a:t>
            </a:r>
            <a:r>
              <a:rPr lang="ru-RU" sz="3600" b="1" dirty="0" err="1" smtClean="0"/>
              <a:t>действ.или</a:t>
            </a:r>
            <a:r>
              <a:rPr lang="ru-RU" sz="3600" b="1" dirty="0" smtClean="0"/>
              <a:t> стр., время). В какой морфеме есть орфограмма?</a:t>
            </a:r>
            <a:endParaRPr lang="ru-RU" sz="36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825625"/>
            <a:ext cx="5236029" cy="4351338"/>
          </a:xfrm>
        </p:spPr>
        <p:txBody>
          <a:bodyPr>
            <a:normAutofit/>
          </a:bodyPr>
          <a:lstStyle/>
          <a:p>
            <a:r>
              <a:rPr lang="ru-RU" sz="4000" dirty="0" err="1" smtClean="0"/>
              <a:t>Стро</a:t>
            </a:r>
            <a:r>
              <a:rPr lang="ru-RU" sz="4000" dirty="0" smtClean="0"/>
              <a:t>…</a:t>
            </a:r>
            <a:r>
              <a:rPr lang="ru-RU" sz="4000" dirty="0" err="1" smtClean="0"/>
              <a:t>щийся</a:t>
            </a:r>
            <a:endParaRPr lang="ru-RU" sz="4000" dirty="0" smtClean="0"/>
          </a:p>
          <a:p>
            <a:r>
              <a:rPr lang="ru-RU" sz="4000" dirty="0" smtClean="0"/>
              <a:t>Бор…</a:t>
            </a:r>
            <a:r>
              <a:rPr lang="ru-RU" sz="4000" dirty="0" err="1" smtClean="0"/>
              <a:t>щийся</a:t>
            </a:r>
            <a:endParaRPr lang="ru-RU" sz="4000" dirty="0" smtClean="0"/>
          </a:p>
          <a:p>
            <a:r>
              <a:rPr lang="ru-RU" sz="4000" dirty="0" err="1" smtClean="0"/>
              <a:t>Кле</a:t>
            </a:r>
            <a:r>
              <a:rPr lang="ru-RU" sz="4000" dirty="0" smtClean="0"/>
              <a:t>…</a:t>
            </a:r>
            <a:r>
              <a:rPr lang="ru-RU" sz="4000" dirty="0" err="1" smtClean="0"/>
              <a:t>щий</a:t>
            </a:r>
            <a:endParaRPr lang="ru-RU" sz="4000" dirty="0" smtClean="0"/>
          </a:p>
          <a:p>
            <a:r>
              <a:rPr lang="ru-RU" sz="4000" dirty="0" err="1" smtClean="0"/>
              <a:t>Крас</a:t>
            </a:r>
            <a:r>
              <a:rPr lang="ru-RU" sz="4000" dirty="0" smtClean="0"/>
              <a:t>…</a:t>
            </a:r>
            <a:r>
              <a:rPr lang="ru-RU" sz="4000" dirty="0" err="1" smtClean="0"/>
              <a:t>щее</a:t>
            </a:r>
            <a:endParaRPr lang="ru-RU" sz="4000" dirty="0" smtClean="0"/>
          </a:p>
          <a:p>
            <a:r>
              <a:rPr lang="ru-RU" sz="4000" dirty="0" smtClean="0"/>
              <a:t>Стел…</a:t>
            </a:r>
            <a:r>
              <a:rPr lang="ru-RU" sz="4000" dirty="0" err="1" smtClean="0"/>
              <a:t>щий</a:t>
            </a:r>
            <a:endParaRPr lang="ru-RU" sz="4000" dirty="0"/>
          </a:p>
        </p:txBody>
      </p:sp>
      <p:sp>
        <p:nvSpPr>
          <p:cNvPr id="4" name="Правая фигурная скобка 3"/>
          <p:cNvSpPr/>
          <p:nvPr/>
        </p:nvSpPr>
        <p:spPr>
          <a:xfrm>
            <a:off x="4689566" y="1920240"/>
            <a:ext cx="809897" cy="3396343"/>
          </a:xfrm>
          <a:prstGeom prst="rightBrace">
            <a:avLst/>
          </a:prstGeom>
          <a:ln w="76200"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6074228" y="3048237"/>
            <a:ext cx="4711337" cy="10965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2800" i="1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Действительные причастия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2800" i="1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настоящего времени</a:t>
            </a:r>
          </a:p>
        </p:txBody>
      </p:sp>
    </p:spTree>
    <p:extLst>
      <p:ext uri="{BB962C8B-B14F-4D97-AF65-F5344CB8AC3E}">
        <p14:creationId xmlns:p14="http://schemas.microsoft.com/office/powerpoint/2010/main" val="38280060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737359"/>
          </a:xfrm>
        </p:spPr>
        <p:txBody>
          <a:bodyPr>
            <a:noAutofit/>
          </a:bodyPr>
          <a:lstStyle/>
          <a:p>
            <a:pPr algn="ctr"/>
            <a:r>
              <a:rPr lang="ru-RU" sz="3200" dirty="0" smtClean="0"/>
              <a:t>Семнадцатое ноября</a:t>
            </a:r>
            <a:br>
              <a:rPr lang="ru-RU" sz="3200" dirty="0" smtClean="0"/>
            </a:br>
            <a:r>
              <a:rPr lang="ru-RU" sz="3200" dirty="0" smtClean="0"/>
              <a:t>Классная работа</a:t>
            </a:r>
            <a:br>
              <a:rPr lang="ru-RU" sz="3200" dirty="0" smtClean="0"/>
            </a:br>
            <a:r>
              <a:rPr lang="ru-RU" sz="3200" i="1" dirty="0" smtClean="0"/>
              <a:t>Правописание гласных в суффиксах действительных причастий настоящего времени</a:t>
            </a:r>
            <a:endParaRPr lang="ru-RU" sz="3200" i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61703" y="1867989"/>
            <a:ext cx="10959737" cy="4990011"/>
          </a:xfrm>
        </p:spPr>
        <p:txBody>
          <a:bodyPr/>
          <a:lstStyle/>
          <a:p>
            <a:r>
              <a:rPr lang="ru-RU" dirty="0" smtClean="0"/>
              <a:t>Люб</a:t>
            </a:r>
            <a:r>
              <a:rPr lang="ru-RU" b="1" u="sng" dirty="0" smtClean="0"/>
              <a:t>ящ</a:t>
            </a:r>
            <a:r>
              <a:rPr lang="ru-RU" dirty="0" smtClean="0"/>
              <a:t>ий            любить (</a:t>
            </a:r>
            <a:r>
              <a:rPr lang="en-US" dirty="0" smtClean="0"/>
              <a:t>II </a:t>
            </a:r>
            <a:r>
              <a:rPr lang="ru-RU" dirty="0" err="1" smtClean="0"/>
              <a:t>спр</a:t>
            </a:r>
            <a:r>
              <a:rPr lang="ru-RU" dirty="0" smtClean="0"/>
              <a:t>.)</a:t>
            </a:r>
          </a:p>
          <a:p>
            <a:r>
              <a:rPr lang="ru-RU" dirty="0" smtClean="0"/>
              <a:t>Дыш</a:t>
            </a:r>
            <a:r>
              <a:rPr lang="ru-RU" b="1" u="sng" dirty="0" smtClean="0"/>
              <a:t>ащ</a:t>
            </a:r>
            <a:r>
              <a:rPr lang="ru-RU" dirty="0" smtClean="0"/>
              <a:t>ий            дышать (</a:t>
            </a:r>
            <a:r>
              <a:rPr lang="ru-RU" dirty="0" err="1" smtClean="0"/>
              <a:t>искл</a:t>
            </a:r>
            <a:r>
              <a:rPr lang="ru-RU" dirty="0" smtClean="0"/>
              <a:t>., </a:t>
            </a:r>
            <a:r>
              <a:rPr lang="en-US" dirty="0" smtClean="0"/>
              <a:t>II </a:t>
            </a:r>
            <a:r>
              <a:rPr lang="ru-RU" dirty="0" err="1" smtClean="0"/>
              <a:t>спр</a:t>
            </a:r>
            <a:r>
              <a:rPr lang="ru-RU" dirty="0" smtClean="0"/>
              <a:t>.)</a:t>
            </a:r>
          </a:p>
          <a:p>
            <a:endParaRPr lang="ru-RU" dirty="0"/>
          </a:p>
          <a:p>
            <a:r>
              <a:rPr lang="ru-RU" dirty="0" smtClean="0"/>
              <a:t>Бор</a:t>
            </a:r>
            <a:r>
              <a:rPr lang="ru-RU" b="1" u="sng" dirty="0" smtClean="0"/>
              <a:t>ющ</a:t>
            </a:r>
            <a:r>
              <a:rPr lang="ru-RU" dirty="0" smtClean="0"/>
              <a:t>ийся           бороться (</a:t>
            </a:r>
            <a:r>
              <a:rPr lang="en-US" dirty="0" smtClean="0"/>
              <a:t>I </a:t>
            </a:r>
            <a:r>
              <a:rPr lang="ru-RU" dirty="0" err="1" smtClean="0"/>
              <a:t>спр</a:t>
            </a:r>
            <a:r>
              <a:rPr lang="ru-RU" dirty="0" smtClean="0"/>
              <a:t>.)</a:t>
            </a:r>
          </a:p>
          <a:p>
            <a:r>
              <a:rPr lang="ru-RU" dirty="0" smtClean="0"/>
              <a:t>Грохоч</a:t>
            </a:r>
            <a:r>
              <a:rPr lang="ru-RU" b="1" u="sng" dirty="0" smtClean="0"/>
              <a:t>ущ</a:t>
            </a:r>
            <a:r>
              <a:rPr lang="ru-RU" dirty="0" smtClean="0"/>
              <a:t>ий           грохотать (</a:t>
            </a:r>
            <a:r>
              <a:rPr lang="en-US" dirty="0" smtClean="0"/>
              <a:t>I </a:t>
            </a:r>
            <a:r>
              <a:rPr lang="ru-RU" dirty="0" err="1" smtClean="0"/>
              <a:t>спр</a:t>
            </a:r>
            <a:r>
              <a:rPr lang="ru-RU" dirty="0" smtClean="0"/>
              <a:t>.)</a:t>
            </a:r>
          </a:p>
          <a:p>
            <a:r>
              <a:rPr lang="ru-RU" dirty="0" smtClean="0"/>
              <a:t>Бре</a:t>
            </a:r>
            <a:r>
              <a:rPr lang="ru-RU" b="1" u="sng" dirty="0" smtClean="0"/>
              <a:t>ющ</a:t>
            </a:r>
            <a:r>
              <a:rPr lang="ru-RU" dirty="0" smtClean="0"/>
              <a:t>ийся           бриться (</a:t>
            </a:r>
            <a:r>
              <a:rPr lang="ru-RU" dirty="0" err="1" smtClean="0"/>
              <a:t>искл</a:t>
            </a:r>
            <a:r>
              <a:rPr lang="ru-RU" dirty="0" smtClean="0"/>
              <a:t>., </a:t>
            </a:r>
            <a:r>
              <a:rPr lang="en-US" dirty="0" smtClean="0"/>
              <a:t>I </a:t>
            </a:r>
            <a:r>
              <a:rPr lang="ru-RU" dirty="0" err="1" smtClean="0"/>
              <a:t>спр</a:t>
            </a:r>
            <a:r>
              <a:rPr lang="ru-RU" dirty="0" smtClean="0"/>
              <a:t>.)</a:t>
            </a:r>
            <a:endParaRPr lang="ru-RU" dirty="0" smtClean="0"/>
          </a:p>
          <a:p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Спишите и проанализируйте примеры. Сделайте вывод: когда в действительном причастии нужно писать суффикс </a:t>
            </a:r>
            <a:r>
              <a:rPr lang="ru-RU" b="1" dirty="0" err="1" smtClean="0"/>
              <a:t>ащ</a:t>
            </a:r>
            <a:r>
              <a:rPr lang="ru-RU" b="1" dirty="0" smtClean="0"/>
              <a:t>/</a:t>
            </a:r>
            <a:r>
              <a:rPr lang="ru-RU" b="1" dirty="0" err="1" smtClean="0"/>
              <a:t>ящ</a:t>
            </a:r>
            <a:r>
              <a:rPr lang="ru-RU" dirty="0" smtClean="0"/>
              <a:t>, а когда – </a:t>
            </a:r>
            <a:r>
              <a:rPr lang="ru-RU" b="1" dirty="0" err="1" smtClean="0"/>
              <a:t>ущ</a:t>
            </a:r>
            <a:r>
              <a:rPr lang="ru-RU" b="1" dirty="0" smtClean="0"/>
              <a:t>/</a:t>
            </a:r>
            <a:r>
              <a:rPr lang="ru-RU" b="1" dirty="0" err="1" smtClean="0"/>
              <a:t>ющ</a:t>
            </a:r>
            <a:r>
              <a:rPr lang="ru-RU" b="1" dirty="0" smtClean="0"/>
              <a:t>? </a:t>
            </a:r>
          </a:p>
        </p:txBody>
      </p:sp>
      <p:sp>
        <p:nvSpPr>
          <p:cNvPr id="4" name="Стрелка вправо 3"/>
          <p:cNvSpPr/>
          <p:nvPr/>
        </p:nvSpPr>
        <p:spPr>
          <a:xfrm flipH="1">
            <a:off x="2416627" y="1867989"/>
            <a:ext cx="809897" cy="48332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38398" y="2351315"/>
            <a:ext cx="829128" cy="524301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03105" y="3358942"/>
            <a:ext cx="829128" cy="524301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03105" y="3885306"/>
            <a:ext cx="829128" cy="524301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03105" y="4424458"/>
            <a:ext cx="829128" cy="524301"/>
          </a:xfrm>
          <a:prstGeom prst="rect">
            <a:avLst/>
          </a:prstGeom>
        </p:spPr>
      </p:pic>
      <p:sp>
        <p:nvSpPr>
          <p:cNvPr id="14" name="Полилиния 13"/>
          <p:cNvSpPr/>
          <p:nvPr/>
        </p:nvSpPr>
        <p:spPr>
          <a:xfrm>
            <a:off x="1593669" y="1724297"/>
            <a:ext cx="365760" cy="287383"/>
          </a:xfrm>
          <a:custGeom>
            <a:avLst/>
            <a:gdLst>
              <a:gd name="connsiteX0" fmla="*/ 0 w 365760"/>
              <a:gd name="connsiteY0" fmla="*/ 261257 h 287383"/>
              <a:gd name="connsiteX1" fmla="*/ 91440 w 365760"/>
              <a:gd name="connsiteY1" fmla="*/ 156754 h 287383"/>
              <a:gd name="connsiteX2" fmla="*/ 143691 w 365760"/>
              <a:gd name="connsiteY2" fmla="*/ 78377 h 287383"/>
              <a:gd name="connsiteX3" fmla="*/ 169817 w 365760"/>
              <a:gd name="connsiteY3" fmla="*/ 39189 h 287383"/>
              <a:gd name="connsiteX4" fmla="*/ 182880 w 365760"/>
              <a:gd name="connsiteY4" fmla="*/ 0 h 287383"/>
              <a:gd name="connsiteX5" fmla="*/ 235131 w 365760"/>
              <a:gd name="connsiteY5" fmla="*/ 78377 h 287383"/>
              <a:gd name="connsiteX6" fmla="*/ 287382 w 365760"/>
              <a:gd name="connsiteY6" fmla="*/ 156754 h 287383"/>
              <a:gd name="connsiteX7" fmla="*/ 352697 w 365760"/>
              <a:gd name="connsiteY7" fmla="*/ 287383 h 287383"/>
              <a:gd name="connsiteX8" fmla="*/ 365760 w 365760"/>
              <a:gd name="connsiteY8" fmla="*/ 287383 h 2873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65760" h="287383">
                <a:moveTo>
                  <a:pt x="0" y="261257"/>
                </a:moveTo>
                <a:cubicBezTo>
                  <a:pt x="129826" y="209328"/>
                  <a:pt x="12162" y="275671"/>
                  <a:pt x="91440" y="156754"/>
                </a:cubicBezTo>
                <a:lnTo>
                  <a:pt x="143691" y="78377"/>
                </a:lnTo>
                <a:lnTo>
                  <a:pt x="169817" y="39189"/>
                </a:lnTo>
                <a:cubicBezTo>
                  <a:pt x="174171" y="26126"/>
                  <a:pt x="169110" y="0"/>
                  <a:pt x="182880" y="0"/>
                </a:cubicBezTo>
                <a:cubicBezTo>
                  <a:pt x="221532" y="0"/>
                  <a:pt x="223883" y="58130"/>
                  <a:pt x="235131" y="78377"/>
                </a:cubicBezTo>
                <a:cubicBezTo>
                  <a:pt x="250380" y="105825"/>
                  <a:pt x="287382" y="156754"/>
                  <a:pt x="287382" y="156754"/>
                </a:cubicBezTo>
                <a:cubicBezTo>
                  <a:pt x="294722" y="186112"/>
                  <a:pt x="313815" y="287383"/>
                  <a:pt x="352697" y="287383"/>
                </a:cubicBezTo>
                <a:lnTo>
                  <a:pt x="365760" y="287383"/>
                </a:lnTo>
              </a:path>
            </a:pathLst>
          </a:cu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pic>
        <p:nvPicPr>
          <p:cNvPr id="15" name="Рисунок 1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11907" y="2226822"/>
            <a:ext cx="384081" cy="323116"/>
          </a:xfrm>
          <a:prstGeom prst="rect">
            <a:avLst/>
          </a:prstGeom>
        </p:spPr>
      </p:pic>
      <p:sp>
        <p:nvSpPr>
          <p:cNvPr id="16" name="Полилиния 15"/>
          <p:cNvSpPr/>
          <p:nvPr/>
        </p:nvSpPr>
        <p:spPr>
          <a:xfrm>
            <a:off x="1514839" y="3215250"/>
            <a:ext cx="365760" cy="287383"/>
          </a:xfrm>
          <a:custGeom>
            <a:avLst/>
            <a:gdLst>
              <a:gd name="connsiteX0" fmla="*/ 0 w 365760"/>
              <a:gd name="connsiteY0" fmla="*/ 261257 h 287383"/>
              <a:gd name="connsiteX1" fmla="*/ 91440 w 365760"/>
              <a:gd name="connsiteY1" fmla="*/ 156754 h 287383"/>
              <a:gd name="connsiteX2" fmla="*/ 143691 w 365760"/>
              <a:gd name="connsiteY2" fmla="*/ 78377 h 287383"/>
              <a:gd name="connsiteX3" fmla="*/ 169817 w 365760"/>
              <a:gd name="connsiteY3" fmla="*/ 39189 h 287383"/>
              <a:gd name="connsiteX4" fmla="*/ 182880 w 365760"/>
              <a:gd name="connsiteY4" fmla="*/ 0 h 287383"/>
              <a:gd name="connsiteX5" fmla="*/ 235131 w 365760"/>
              <a:gd name="connsiteY5" fmla="*/ 78377 h 287383"/>
              <a:gd name="connsiteX6" fmla="*/ 287382 w 365760"/>
              <a:gd name="connsiteY6" fmla="*/ 156754 h 287383"/>
              <a:gd name="connsiteX7" fmla="*/ 352697 w 365760"/>
              <a:gd name="connsiteY7" fmla="*/ 287383 h 287383"/>
              <a:gd name="connsiteX8" fmla="*/ 365760 w 365760"/>
              <a:gd name="connsiteY8" fmla="*/ 287383 h 2873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65760" h="287383">
                <a:moveTo>
                  <a:pt x="0" y="261257"/>
                </a:moveTo>
                <a:cubicBezTo>
                  <a:pt x="129826" y="209328"/>
                  <a:pt x="12162" y="275671"/>
                  <a:pt x="91440" y="156754"/>
                </a:cubicBezTo>
                <a:lnTo>
                  <a:pt x="143691" y="78377"/>
                </a:lnTo>
                <a:lnTo>
                  <a:pt x="169817" y="39189"/>
                </a:lnTo>
                <a:cubicBezTo>
                  <a:pt x="174171" y="26126"/>
                  <a:pt x="169110" y="0"/>
                  <a:pt x="182880" y="0"/>
                </a:cubicBezTo>
                <a:cubicBezTo>
                  <a:pt x="221532" y="0"/>
                  <a:pt x="223883" y="58130"/>
                  <a:pt x="235131" y="78377"/>
                </a:cubicBezTo>
                <a:cubicBezTo>
                  <a:pt x="250380" y="105825"/>
                  <a:pt x="287382" y="156754"/>
                  <a:pt x="287382" y="156754"/>
                </a:cubicBezTo>
                <a:cubicBezTo>
                  <a:pt x="294722" y="186112"/>
                  <a:pt x="313815" y="287383"/>
                  <a:pt x="352697" y="287383"/>
                </a:cubicBezTo>
                <a:lnTo>
                  <a:pt x="365760" y="287383"/>
                </a:lnTo>
              </a:path>
            </a:pathLst>
          </a:cu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pic>
        <p:nvPicPr>
          <p:cNvPr id="17" name="Рисунок 1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02822" y="3814852"/>
            <a:ext cx="384081" cy="323116"/>
          </a:xfrm>
          <a:prstGeom prst="rect">
            <a:avLst/>
          </a:prstGeom>
        </p:spPr>
      </p:pic>
      <p:pic>
        <p:nvPicPr>
          <p:cNvPr id="18" name="Рисунок 1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18741" y="4260271"/>
            <a:ext cx="384081" cy="3231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9175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"/>
            <a:ext cx="12191999" cy="1645919"/>
          </a:xfrm>
        </p:spPr>
        <p:txBody>
          <a:bodyPr>
            <a:normAutofit/>
          </a:bodyPr>
          <a:lstStyle/>
          <a:p>
            <a:pPr algn="ctr"/>
            <a:r>
              <a:rPr lang="ru-RU" sz="3600" dirty="0" smtClean="0"/>
              <a:t>Прочитайте правило и образец рассуждения на стр. 48. Спишите, обозначьте орфограммы, расставьте знаки препинания при причастных оборотах </a:t>
            </a:r>
            <a:endParaRPr lang="ru-RU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972490" y="1825625"/>
            <a:ext cx="9980024" cy="4679678"/>
          </a:xfrm>
        </p:spPr>
        <p:txBody>
          <a:bodyPr/>
          <a:lstStyle/>
          <a:p>
            <a:r>
              <a:rPr lang="ru-RU" sz="3200" dirty="0" smtClean="0"/>
              <a:t>Нас напугала собака ла…</a:t>
            </a:r>
            <a:r>
              <a:rPr lang="ru-RU" sz="3200" dirty="0" err="1" smtClean="0"/>
              <a:t>щая</a:t>
            </a:r>
            <a:r>
              <a:rPr lang="ru-RU" sz="3200" dirty="0" smtClean="0"/>
              <a:t> за забором.</a:t>
            </a:r>
          </a:p>
          <a:p>
            <a:r>
              <a:rPr lang="ru-RU" sz="3200" dirty="0" smtClean="0"/>
              <a:t>Экипаж бор…</a:t>
            </a:r>
            <a:r>
              <a:rPr lang="ru-RU" sz="3200" dirty="0" err="1" smtClean="0"/>
              <a:t>щийся</a:t>
            </a:r>
            <a:r>
              <a:rPr lang="ru-RU" sz="3200" dirty="0" smtClean="0"/>
              <a:t> с бурей медленно </a:t>
            </a:r>
            <a:r>
              <a:rPr lang="ru-RU" sz="3200" dirty="0" err="1" smtClean="0"/>
              <a:t>продв</a:t>
            </a:r>
            <a:r>
              <a:rPr lang="ru-RU" sz="3200" dirty="0" smtClean="0"/>
              <a:t>…</a:t>
            </a:r>
            <a:r>
              <a:rPr lang="ru-RU" sz="3200" dirty="0" err="1" smtClean="0"/>
              <a:t>гался</a:t>
            </a:r>
            <a:r>
              <a:rPr lang="ru-RU" sz="3200" dirty="0" smtClean="0"/>
              <a:t> вперед.</a:t>
            </a:r>
          </a:p>
          <a:p>
            <a:r>
              <a:rPr lang="ru-RU" sz="3200" dirty="0" smtClean="0"/>
              <a:t>Машина остановилась около </a:t>
            </a:r>
            <a:r>
              <a:rPr lang="ru-RU" sz="3200" dirty="0" err="1" smtClean="0"/>
              <a:t>стро</a:t>
            </a:r>
            <a:r>
              <a:rPr lang="ru-RU" sz="3200" dirty="0" smtClean="0"/>
              <a:t>…</a:t>
            </a:r>
            <a:r>
              <a:rPr lang="ru-RU" sz="3200" dirty="0" err="1" smtClean="0"/>
              <a:t>щегося</a:t>
            </a:r>
            <a:r>
              <a:rPr lang="ru-RU" sz="3200" dirty="0" smtClean="0"/>
              <a:t> здания.</a:t>
            </a:r>
          </a:p>
          <a:p>
            <a:r>
              <a:rPr lang="ru-RU" sz="3200" dirty="0" smtClean="0"/>
              <a:t>Вдали мы увидели мальчика </a:t>
            </a:r>
            <a:r>
              <a:rPr lang="ru-RU" sz="3200" dirty="0" err="1" smtClean="0"/>
              <a:t>скач</a:t>
            </a:r>
            <a:r>
              <a:rPr lang="ru-RU" sz="3200" dirty="0" smtClean="0"/>
              <a:t>…</a:t>
            </a:r>
            <a:r>
              <a:rPr lang="ru-RU" sz="3200" dirty="0" err="1" smtClean="0"/>
              <a:t>щего</a:t>
            </a:r>
            <a:r>
              <a:rPr lang="ru-RU" sz="3200" dirty="0" smtClean="0"/>
              <a:t> на коне.</a:t>
            </a:r>
          </a:p>
          <a:p>
            <a:r>
              <a:rPr lang="ru-RU" sz="3200" dirty="0" smtClean="0"/>
              <a:t>Т…</a:t>
            </a:r>
            <a:r>
              <a:rPr lang="ru-RU" sz="3200" dirty="0" err="1" smtClean="0"/>
              <a:t>жело</a:t>
            </a:r>
            <a:r>
              <a:rPr lang="ru-RU" sz="3200" dirty="0" smtClean="0"/>
              <a:t> </a:t>
            </a:r>
            <a:r>
              <a:rPr lang="ru-RU" sz="3200" dirty="0" err="1" smtClean="0"/>
              <a:t>дыш</a:t>
            </a:r>
            <a:r>
              <a:rPr lang="ru-RU" sz="3200" dirty="0" smtClean="0"/>
              <a:t>…</a:t>
            </a:r>
            <a:r>
              <a:rPr lang="ru-RU" sz="3200" dirty="0" err="1" smtClean="0"/>
              <a:t>щий</a:t>
            </a:r>
            <a:r>
              <a:rPr lang="ru-RU" sz="3200" dirty="0" smtClean="0"/>
              <a:t> пёс поднимался по ступенькам.</a:t>
            </a:r>
          </a:p>
          <a:p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67536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62594" y="2351314"/>
            <a:ext cx="1176630" cy="481626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Нас напугала собака, </a:t>
            </a:r>
            <a:r>
              <a:rPr lang="ru-RU" u="wavyHeavy" dirty="0" smtClean="0"/>
              <a:t>ла</a:t>
            </a:r>
            <a:r>
              <a:rPr lang="ru-RU" b="1" u="wavyHeavy" dirty="0" smtClean="0"/>
              <a:t>ющ</a:t>
            </a:r>
            <a:r>
              <a:rPr lang="ru-RU" u="wavyHeavy" dirty="0" smtClean="0"/>
              <a:t>ая за забором. </a:t>
            </a:r>
            <a:r>
              <a:rPr lang="ru-RU" sz="2000" dirty="0" smtClean="0"/>
              <a:t>(лаять – </a:t>
            </a:r>
            <a:r>
              <a:rPr lang="en-US" sz="2000" dirty="0" smtClean="0"/>
              <a:t>I </a:t>
            </a:r>
            <a:r>
              <a:rPr lang="ru-RU" sz="2000" dirty="0" err="1" smtClean="0"/>
              <a:t>спр</a:t>
            </a:r>
            <a:r>
              <a:rPr lang="ru-RU" sz="2000" dirty="0" smtClean="0"/>
              <a:t>.) </a:t>
            </a:r>
          </a:p>
          <a:p>
            <a:r>
              <a:rPr lang="ru-RU" dirty="0" smtClean="0"/>
              <a:t>Экипаж, </a:t>
            </a:r>
            <a:r>
              <a:rPr lang="ru-RU" u="wavyHeavy" dirty="0" smtClean="0"/>
              <a:t>бор</a:t>
            </a:r>
            <a:r>
              <a:rPr lang="ru-RU" b="1" u="wavyHeavy" dirty="0" smtClean="0"/>
              <a:t>ющ</a:t>
            </a:r>
            <a:r>
              <a:rPr lang="ru-RU" u="wavyHeavy" dirty="0" smtClean="0"/>
              <a:t>ийся с бурей</a:t>
            </a:r>
            <a:r>
              <a:rPr lang="ru-RU" dirty="0" smtClean="0"/>
              <a:t>, медленно продвигался вперед.     </a:t>
            </a:r>
            <a:r>
              <a:rPr lang="ru-RU" sz="2000" dirty="0" smtClean="0"/>
              <a:t>(бороться – </a:t>
            </a:r>
            <a:r>
              <a:rPr lang="en-US" sz="2000" dirty="0" smtClean="0"/>
              <a:t>I </a:t>
            </a:r>
            <a:r>
              <a:rPr lang="ru-RU" sz="2000" dirty="0" err="1" smtClean="0"/>
              <a:t>спр</a:t>
            </a:r>
            <a:r>
              <a:rPr lang="ru-RU" sz="2000" dirty="0" smtClean="0"/>
              <a:t>.)</a:t>
            </a:r>
          </a:p>
          <a:p>
            <a:r>
              <a:rPr lang="ru-RU" dirty="0" smtClean="0"/>
              <a:t>Машина остановилась около стро</a:t>
            </a:r>
            <a:r>
              <a:rPr lang="ru-RU" b="1" u="sng" dirty="0" smtClean="0"/>
              <a:t>ящ</a:t>
            </a:r>
            <a:r>
              <a:rPr lang="ru-RU" dirty="0" smtClean="0"/>
              <a:t>егося здания</a:t>
            </a:r>
            <a:r>
              <a:rPr lang="ru-RU" sz="2000" dirty="0" smtClean="0"/>
              <a:t>.(строиться – </a:t>
            </a:r>
            <a:r>
              <a:rPr lang="en-US" sz="2000" dirty="0" smtClean="0"/>
              <a:t>II </a:t>
            </a:r>
            <a:r>
              <a:rPr lang="ru-RU" sz="2000" dirty="0" err="1" smtClean="0"/>
              <a:t>спр</a:t>
            </a:r>
            <a:r>
              <a:rPr lang="ru-RU" sz="2000" dirty="0" smtClean="0"/>
              <a:t>.)</a:t>
            </a:r>
          </a:p>
          <a:p>
            <a:r>
              <a:rPr lang="ru-RU" dirty="0" smtClean="0"/>
              <a:t>Вдали мы увидели мальчика , </a:t>
            </a:r>
            <a:r>
              <a:rPr lang="ru-RU" u="wavyHeavy" dirty="0" smtClean="0"/>
              <a:t>скач</a:t>
            </a:r>
            <a:r>
              <a:rPr lang="ru-RU" b="1" u="wavyHeavy" dirty="0" smtClean="0"/>
              <a:t>ущ</a:t>
            </a:r>
            <a:r>
              <a:rPr lang="ru-RU" u="wavyHeavy" dirty="0" smtClean="0"/>
              <a:t>его на коне</a:t>
            </a:r>
            <a:r>
              <a:rPr lang="ru-RU" dirty="0" smtClean="0"/>
              <a:t>. </a:t>
            </a:r>
            <a:r>
              <a:rPr lang="ru-RU" sz="2000" dirty="0" smtClean="0"/>
              <a:t>(скакать -</a:t>
            </a:r>
            <a:r>
              <a:rPr lang="en-US" sz="2000" dirty="0"/>
              <a:t> </a:t>
            </a:r>
            <a:r>
              <a:rPr lang="en-US" sz="2000" dirty="0" smtClean="0"/>
              <a:t>I </a:t>
            </a:r>
            <a:r>
              <a:rPr lang="ru-RU" sz="2000" dirty="0" err="1" smtClean="0"/>
              <a:t>спр</a:t>
            </a:r>
            <a:r>
              <a:rPr lang="ru-RU" sz="2000" dirty="0" smtClean="0"/>
              <a:t>.)</a:t>
            </a:r>
            <a:endParaRPr lang="ru-RU" sz="2000" dirty="0" smtClean="0"/>
          </a:p>
          <a:p>
            <a:r>
              <a:rPr lang="ru-RU" u="wavyHeavy" dirty="0" smtClean="0"/>
              <a:t>Тяжело дыш</a:t>
            </a:r>
            <a:r>
              <a:rPr lang="ru-RU" b="1" u="sng" dirty="0" smtClean="0"/>
              <a:t>ащ</a:t>
            </a:r>
            <a:r>
              <a:rPr lang="ru-RU" u="wavyHeavy" dirty="0" smtClean="0"/>
              <a:t>ий </a:t>
            </a:r>
            <a:r>
              <a:rPr lang="ru-RU" dirty="0" smtClean="0"/>
              <a:t>пёс поднимался по ступенькам. </a:t>
            </a:r>
            <a:r>
              <a:rPr lang="ru-RU" sz="2000" dirty="0" smtClean="0"/>
              <a:t>(дышать – </a:t>
            </a:r>
            <a:r>
              <a:rPr lang="ru-RU" sz="2000" dirty="0" err="1" smtClean="0"/>
              <a:t>искл</a:t>
            </a:r>
            <a:r>
              <a:rPr lang="ru-RU" sz="2000" dirty="0" smtClean="0"/>
              <a:t>., </a:t>
            </a:r>
            <a:r>
              <a:rPr lang="en-US" sz="2000" dirty="0" smtClean="0"/>
              <a:t>II </a:t>
            </a:r>
            <a:r>
              <a:rPr lang="ru-RU" sz="2000" dirty="0" err="1" smtClean="0"/>
              <a:t>спр</a:t>
            </a:r>
            <a:r>
              <a:rPr lang="ru-RU" sz="2000" dirty="0" smtClean="0"/>
              <a:t>.)</a:t>
            </a:r>
          </a:p>
          <a:p>
            <a:endParaRPr lang="ru-RU" dirty="0"/>
          </a:p>
        </p:txBody>
      </p:sp>
      <p:sp>
        <p:nvSpPr>
          <p:cNvPr id="4" name="Овал 3"/>
          <p:cNvSpPr/>
          <p:nvPr/>
        </p:nvSpPr>
        <p:spPr>
          <a:xfrm>
            <a:off x="3148149" y="1789611"/>
            <a:ext cx="1162594" cy="470263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18518" y="3632324"/>
            <a:ext cx="1533195" cy="481626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74828" y="4149964"/>
            <a:ext cx="710235" cy="4816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1016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Домашнее задание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3200" dirty="0" smtClean="0"/>
              <a:t>Карточки на </a:t>
            </a:r>
            <a:r>
              <a:rPr lang="ru-RU" sz="3200" dirty="0" err="1" smtClean="0"/>
              <a:t>учи.ру</a:t>
            </a:r>
            <a:r>
              <a:rPr lang="ru-RU" sz="3200" dirty="0" smtClean="0"/>
              <a:t> (с прошлого урока)</a:t>
            </a:r>
          </a:p>
          <a:p>
            <a:r>
              <a:rPr lang="ru-RU" sz="3200" dirty="0" smtClean="0"/>
              <a:t>Упр. 107 прислать ВК или </a:t>
            </a:r>
            <a:r>
              <a:rPr lang="en-US" sz="3200" dirty="0" smtClean="0"/>
              <a:t>WhatsApp </a:t>
            </a:r>
            <a:r>
              <a:rPr lang="ru-RU" sz="3200" dirty="0" smtClean="0"/>
              <a:t>до 9.00 18.11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96115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</TotalTime>
  <Words>243</Words>
  <Application>Microsoft Office PowerPoint</Application>
  <PresentationFormat>Широкоэкранный</PresentationFormat>
  <Paragraphs>33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Тема Office</vt:lpstr>
      <vt:lpstr>Проверим Д/З</vt:lpstr>
      <vt:lpstr>Какие постоянные признаки объедиянют эти причастия? (действ.или стр., время). В какой морфеме есть орфограмма?</vt:lpstr>
      <vt:lpstr>Семнадцатое ноября Классная работа Правописание гласных в суффиксах действительных причастий настоящего времени</vt:lpstr>
      <vt:lpstr>Прочитайте правило и образец рассуждения на стр. 48. Спишите, обозначьте орфограммы, расставьте знаки препинания при причастных оборотах </vt:lpstr>
      <vt:lpstr>Презентация PowerPoint</vt:lpstr>
      <vt:lpstr>Домашнее задание </vt:lpstr>
    </vt:vector>
  </TitlesOfParts>
  <Company>diakov.net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Проверим Д/З</dc:title>
  <dc:creator>RePack by Diakov</dc:creator>
  <cp:lastModifiedBy>RePack by Diakov</cp:lastModifiedBy>
  <cp:revision>7</cp:revision>
  <dcterms:created xsi:type="dcterms:W3CDTF">2020-11-16T11:30:54Z</dcterms:created>
  <dcterms:modified xsi:type="dcterms:W3CDTF">2020-11-16T12:22:13Z</dcterms:modified>
</cp:coreProperties>
</file>