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3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21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79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27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92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7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2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35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37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63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ED3C9-18F5-4FB9-BD17-7F5B2949DA7F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7602E-9B96-445B-8B1F-98457E3BD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34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53589"/>
          </a:xfrm>
        </p:spPr>
        <p:txBody>
          <a:bodyPr/>
          <a:lstStyle/>
          <a:p>
            <a:r>
              <a:rPr lang="ru-RU" dirty="0" smtClean="0"/>
              <a:t>Проверим Д/З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3919" y="5381897"/>
            <a:ext cx="10219509" cy="13781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Приведите примеры предложений, которые вы составили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05" y="862149"/>
            <a:ext cx="9993630" cy="414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91441"/>
            <a:ext cx="11782697" cy="159924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Какие постоянные признаки </a:t>
            </a:r>
            <a:r>
              <a:rPr lang="ru-RU" sz="3600" b="1" dirty="0" err="1" smtClean="0"/>
              <a:t>объедиянют</a:t>
            </a:r>
            <a:r>
              <a:rPr lang="ru-RU" sz="3600" b="1" dirty="0" smtClean="0"/>
              <a:t> эти причастия? (</a:t>
            </a:r>
            <a:r>
              <a:rPr lang="ru-RU" sz="3600" b="1" dirty="0" err="1" smtClean="0"/>
              <a:t>действ.или</a:t>
            </a:r>
            <a:r>
              <a:rPr lang="ru-RU" sz="3600" b="1" dirty="0" smtClean="0"/>
              <a:t> стр., время). В какой морфеме есть орфограмма?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236029" cy="4351338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Стро</a:t>
            </a:r>
            <a:r>
              <a:rPr lang="ru-RU" sz="4000" dirty="0" smtClean="0"/>
              <a:t>…</a:t>
            </a:r>
            <a:r>
              <a:rPr lang="ru-RU" sz="4000" dirty="0" err="1" smtClean="0"/>
              <a:t>щийся</a:t>
            </a:r>
            <a:endParaRPr lang="ru-RU" sz="4000" dirty="0" smtClean="0"/>
          </a:p>
          <a:p>
            <a:r>
              <a:rPr lang="ru-RU" sz="4000" dirty="0" smtClean="0"/>
              <a:t>Бор…</a:t>
            </a:r>
            <a:r>
              <a:rPr lang="ru-RU" sz="4000" dirty="0" err="1" smtClean="0"/>
              <a:t>щийся</a:t>
            </a:r>
            <a:endParaRPr lang="ru-RU" sz="4000" dirty="0" smtClean="0"/>
          </a:p>
          <a:p>
            <a:r>
              <a:rPr lang="ru-RU" sz="4000" dirty="0" err="1" smtClean="0"/>
              <a:t>Кле</a:t>
            </a:r>
            <a:r>
              <a:rPr lang="ru-RU" sz="4000" dirty="0" smtClean="0"/>
              <a:t>…</a:t>
            </a:r>
            <a:r>
              <a:rPr lang="ru-RU" sz="4000" dirty="0" err="1" smtClean="0"/>
              <a:t>щий</a:t>
            </a:r>
            <a:endParaRPr lang="ru-RU" sz="4000" dirty="0" smtClean="0"/>
          </a:p>
          <a:p>
            <a:r>
              <a:rPr lang="ru-RU" sz="4000" dirty="0" err="1" smtClean="0"/>
              <a:t>Крас</a:t>
            </a:r>
            <a:r>
              <a:rPr lang="ru-RU" sz="4000" dirty="0" smtClean="0"/>
              <a:t>…</a:t>
            </a:r>
            <a:r>
              <a:rPr lang="ru-RU" sz="4000" dirty="0" err="1" smtClean="0"/>
              <a:t>щее</a:t>
            </a:r>
            <a:endParaRPr lang="ru-RU" sz="4000" dirty="0" smtClean="0"/>
          </a:p>
          <a:p>
            <a:r>
              <a:rPr lang="ru-RU" sz="4000" dirty="0" smtClean="0"/>
              <a:t>Стел…</a:t>
            </a:r>
            <a:r>
              <a:rPr lang="ru-RU" sz="4000" dirty="0" err="1" smtClean="0"/>
              <a:t>щий</a:t>
            </a:r>
            <a:endParaRPr lang="ru-RU" sz="4000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689566" y="1920240"/>
            <a:ext cx="809897" cy="3396343"/>
          </a:xfrm>
          <a:prstGeom prst="rightBrac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74228" y="3048237"/>
            <a:ext cx="4711337" cy="109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Действительные причастия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настоящего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382800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3735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Семнадцатое ноября</a:t>
            </a:r>
            <a:br>
              <a:rPr lang="ru-RU" sz="3200" dirty="0" smtClean="0"/>
            </a:br>
            <a:r>
              <a:rPr lang="ru-RU" sz="3200" dirty="0" smtClean="0"/>
              <a:t>Классная работа</a:t>
            </a:r>
            <a:br>
              <a:rPr lang="ru-RU" sz="3200" dirty="0" smtClean="0"/>
            </a:br>
            <a:r>
              <a:rPr lang="ru-RU" sz="3200" i="1" dirty="0" smtClean="0"/>
              <a:t>Правописание гласных в суффиксах действительных причастий настоящего времени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1703" y="1867989"/>
            <a:ext cx="10959737" cy="4990011"/>
          </a:xfrm>
        </p:spPr>
        <p:txBody>
          <a:bodyPr/>
          <a:lstStyle/>
          <a:p>
            <a:r>
              <a:rPr lang="ru-RU" dirty="0" smtClean="0"/>
              <a:t>Люб</a:t>
            </a:r>
            <a:r>
              <a:rPr lang="ru-RU" b="1" u="sng" dirty="0" smtClean="0"/>
              <a:t>ящ</a:t>
            </a:r>
            <a:r>
              <a:rPr lang="ru-RU" dirty="0" smtClean="0"/>
              <a:t>ий            любить (</a:t>
            </a:r>
            <a:r>
              <a:rPr lang="en-US" dirty="0" smtClean="0"/>
              <a:t>II </a:t>
            </a:r>
            <a:r>
              <a:rPr lang="ru-RU" dirty="0" err="1" smtClean="0"/>
              <a:t>спр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Дыш</a:t>
            </a:r>
            <a:r>
              <a:rPr lang="ru-RU" b="1" u="sng" dirty="0" smtClean="0"/>
              <a:t>ащ</a:t>
            </a:r>
            <a:r>
              <a:rPr lang="ru-RU" dirty="0" smtClean="0"/>
              <a:t>ий            дышать (</a:t>
            </a:r>
            <a:r>
              <a:rPr lang="ru-RU" dirty="0" err="1" smtClean="0"/>
              <a:t>искл</a:t>
            </a:r>
            <a:r>
              <a:rPr lang="ru-RU" dirty="0" smtClean="0"/>
              <a:t>., </a:t>
            </a:r>
            <a:r>
              <a:rPr lang="en-US" dirty="0" smtClean="0"/>
              <a:t>II </a:t>
            </a:r>
            <a:r>
              <a:rPr lang="ru-RU" dirty="0" err="1" smtClean="0"/>
              <a:t>спр</a:t>
            </a:r>
            <a:r>
              <a:rPr lang="ru-RU" dirty="0" smtClean="0"/>
              <a:t>.)</a:t>
            </a:r>
          </a:p>
          <a:p>
            <a:endParaRPr lang="ru-RU" dirty="0"/>
          </a:p>
          <a:p>
            <a:r>
              <a:rPr lang="ru-RU" dirty="0" smtClean="0"/>
              <a:t>Бор</a:t>
            </a:r>
            <a:r>
              <a:rPr lang="ru-RU" b="1" u="sng" dirty="0" smtClean="0"/>
              <a:t>ющ</a:t>
            </a:r>
            <a:r>
              <a:rPr lang="ru-RU" dirty="0" smtClean="0"/>
              <a:t>ийся           бороться (</a:t>
            </a:r>
            <a:r>
              <a:rPr lang="en-US" dirty="0" smtClean="0"/>
              <a:t>I </a:t>
            </a:r>
            <a:r>
              <a:rPr lang="ru-RU" dirty="0" err="1" smtClean="0"/>
              <a:t>спр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Грохоч</a:t>
            </a:r>
            <a:r>
              <a:rPr lang="ru-RU" b="1" u="sng" dirty="0" smtClean="0"/>
              <a:t>ущ</a:t>
            </a:r>
            <a:r>
              <a:rPr lang="ru-RU" dirty="0" smtClean="0"/>
              <a:t>ий           грохотать (</a:t>
            </a:r>
            <a:r>
              <a:rPr lang="en-US" dirty="0" smtClean="0"/>
              <a:t>I </a:t>
            </a:r>
            <a:r>
              <a:rPr lang="ru-RU" dirty="0" err="1" smtClean="0"/>
              <a:t>спр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Бре</a:t>
            </a:r>
            <a:r>
              <a:rPr lang="ru-RU" b="1" u="sng" dirty="0" smtClean="0"/>
              <a:t>ющ</a:t>
            </a:r>
            <a:r>
              <a:rPr lang="ru-RU" dirty="0" smtClean="0"/>
              <a:t>ийся           бриться (</a:t>
            </a:r>
            <a:r>
              <a:rPr lang="ru-RU" dirty="0" err="1" smtClean="0"/>
              <a:t>искл</a:t>
            </a:r>
            <a:r>
              <a:rPr lang="ru-RU" dirty="0" smtClean="0"/>
              <a:t>., </a:t>
            </a:r>
            <a:r>
              <a:rPr lang="en-US" dirty="0" smtClean="0"/>
              <a:t>I </a:t>
            </a:r>
            <a:r>
              <a:rPr lang="ru-RU" dirty="0" err="1" smtClean="0"/>
              <a:t>спр</a:t>
            </a:r>
            <a:r>
              <a:rPr lang="ru-RU" dirty="0" smtClean="0"/>
              <a:t>.)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Спишите и проанализируйте примеры. Сделайте вывод: когда в действительном причастии нужно писать суффикс </a:t>
            </a:r>
            <a:r>
              <a:rPr lang="ru-RU" b="1" dirty="0" err="1" smtClean="0"/>
              <a:t>ащ</a:t>
            </a:r>
            <a:r>
              <a:rPr lang="ru-RU" b="1" dirty="0" smtClean="0"/>
              <a:t>/</a:t>
            </a:r>
            <a:r>
              <a:rPr lang="ru-RU" b="1" dirty="0" err="1" smtClean="0"/>
              <a:t>ящ</a:t>
            </a:r>
            <a:r>
              <a:rPr lang="ru-RU" dirty="0" smtClean="0"/>
              <a:t>, а когда – </a:t>
            </a:r>
            <a:r>
              <a:rPr lang="ru-RU" b="1" dirty="0" err="1" smtClean="0"/>
              <a:t>ущ</a:t>
            </a:r>
            <a:r>
              <a:rPr lang="ru-RU" b="1" dirty="0" smtClean="0"/>
              <a:t>/</a:t>
            </a:r>
            <a:r>
              <a:rPr lang="ru-RU" b="1" dirty="0" err="1" smtClean="0"/>
              <a:t>ющ</a:t>
            </a:r>
            <a:r>
              <a:rPr lang="ru-RU" b="1" dirty="0" smtClean="0"/>
              <a:t>? 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>
            <a:off x="2416627" y="1867989"/>
            <a:ext cx="809897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98" y="2351315"/>
            <a:ext cx="829128" cy="5243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105" y="3358942"/>
            <a:ext cx="829128" cy="5243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105" y="3885306"/>
            <a:ext cx="829128" cy="5243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105" y="4424458"/>
            <a:ext cx="829128" cy="524301"/>
          </a:xfrm>
          <a:prstGeom prst="rect">
            <a:avLst/>
          </a:prstGeom>
        </p:spPr>
      </p:pic>
      <p:sp>
        <p:nvSpPr>
          <p:cNvPr id="14" name="Полилиния 13"/>
          <p:cNvSpPr/>
          <p:nvPr/>
        </p:nvSpPr>
        <p:spPr>
          <a:xfrm>
            <a:off x="1593669" y="1724297"/>
            <a:ext cx="365760" cy="287383"/>
          </a:xfrm>
          <a:custGeom>
            <a:avLst/>
            <a:gdLst>
              <a:gd name="connsiteX0" fmla="*/ 0 w 365760"/>
              <a:gd name="connsiteY0" fmla="*/ 261257 h 287383"/>
              <a:gd name="connsiteX1" fmla="*/ 91440 w 365760"/>
              <a:gd name="connsiteY1" fmla="*/ 156754 h 287383"/>
              <a:gd name="connsiteX2" fmla="*/ 143691 w 365760"/>
              <a:gd name="connsiteY2" fmla="*/ 78377 h 287383"/>
              <a:gd name="connsiteX3" fmla="*/ 169817 w 365760"/>
              <a:gd name="connsiteY3" fmla="*/ 39189 h 287383"/>
              <a:gd name="connsiteX4" fmla="*/ 182880 w 365760"/>
              <a:gd name="connsiteY4" fmla="*/ 0 h 287383"/>
              <a:gd name="connsiteX5" fmla="*/ 235131 w 365760"/>
              <a:gd name="connsiteY5" fmla="*/ 78377 h 287383"/>
              <a:gd name="connsiteX6" fmla="*/ 287382 w 365760"/>
              <a:gd name="connsiteY6" fmla="*/ 156754 h 287383"/>
              <a:gd name="connsiteX7" fmla="*/ 352697 w 365760"/>
              <a:gd name="connsiteY7" fmla="*/ 287383 h 287383"/>
              <a:gd name="connsiteX8" fmla="*/ 365760 w 365760"/>
              <a:gd name="connsiteY8" fmla="*/ 287383 h 28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760" h="287383">
                <a:moveTo>
                  <a:pt x="0" y="261257"/>
                </a:moveTo>
                <a:cubicBezTo>
                  <a:pt x="129826" y="209328"/>
                  <a:pt x="12162" y="275671"/>
                  <a:pt x="91440" y="156754"/>
                </a:cubicBezTo>
                <a:lnTo>
                  <a:pt x="143691" y="78377"/>
                </a:lnTo>
                <a:lnTo>
                  <a:pt x="169817" y="39189"/>
                </a:lnTo>
                <a:cubicBezTo>
                  <a:pt x="174171" y="26126"/>
                  <a:pt x="169110" y="0"/>
                  <a:pt x="182880" y="0"/>
                </a:cubicBezTo>
                <a:cubicBezTo>
                  <a:pt x="221532" y="0"/>
                  <a:pt x="223883" y="58130"/>
                  <a:pt x="235131" y="78377"/>
                </a:cubicBezTo>
                <a:cubicBezTo>
                  <a:pt x="250380" y="105825"/>
                  <a:pt x="287382" y="156754"/>
                  <a:pt x="287382" y="156754"/>
                </a:cubicBezTo>
                <a:cubicBezTo>
                  <a:pt x="294722" y="186112"/>
                  <a:pt x="313815" y="287383"/>
                  <a:pt x="352697" y="287383"/>
                </a:cubicBezTo>
                <a:lnTo>
                  <a:pt x="365760" y="287383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1907" y="2226822"/>
            <a:ext cx="384081" cy="323116"/>
          </a:xfrm>
          <a:prstGeom prst="rect">
            <a:avLst/>
          </a:prstGeom>
        </p:spPr>
      </p:pic>
      <p:sp>
        <p:nvSpPr>
          <p:cNvPr id="16" name="Полилиния 15"/>
          <p:cNvSpPr/>
          <p:nvPr/>
        </p:nvSpPr>
        <p:spPr>
          <a:xfrm>
            <a:off x="1514839" y="3215250"/>
            <a:ext cx="365760" cy="287383"/>
          </a:xfrm>
          <a:custGeom>
            <a:avLst/>
            <a:gdLst>
              <a:gd name="connsiteX0" fmla="*/ 0 w 365760"/>
              <a:gd name="connsiteY0" fmla="*/ 261257 h 287383"/>
              <a:gd name="connsiteX1" fmla="*/ 91440 w 365760"/>
              <a:gd name="connsiteY1" fmla="*/ 156754 h 287383"/>
              <a:gd name="connsiteX2" fmla="*/ 143691 w 365760"/>
              <a:gd name="connsiteY2" fmla="*/ 78377 h 287383"/>
              <a:gd name="connsiteX3" fmla="*/ 169817 w 365760"/>
              <a:gd name="connsiteY3" fmla="*/ 39189 h 287383"/>
              <a:gd name="connsiteX4" fmla="*/ 182880 w 365760"/>
              <a:gd name="connsiteY4" fmla="*/ 0 h 287383"/>
              <a:gd name="connsiteX5" fmla="*/ 235131 w 365760"/>
              <a:gd name="connsiteY5" fmla="*/ 78377 h 287383"/>
              <a:gd name="connsiteX6" fmla="*/ 287382 w 365760"/>
              <a:gd name="connsiteY6" fmla="*/ 156754 h 287383"/>
              <a:gd name="connsiteX7" fmla="*/ 352697 w 365760"/>
              <a:gd name="connsiteY7" fmla="*/ 287383 h 287383"/>
              <a:gd name="connsiteX8" fmla="*/ 365760 w 365760"/>
              <a:gd name="connsiteY8" fmla="*/ 287383 h 28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760" h="287383">
                <a:moveTo>
                  <a:pt x="0" y="261257"/>
                </a:moveTo>
                <a:cubicBezTo>
                  <a:pt x="129826" y="209328"/>
                  <a:pt x="12162" y="275671"/>
                  <a:pt x="91440" y="156754"/>
                </a:cubicBezTo>
                <a:lnTo>
                  <a:pt x="143691" y="78377"/>
                </a:lnTo>
                <a:lnTo>
                  <a:pt x="169817" y="39189"/>
                </a:lnTo>
                <a:cubicBezTo>
                  <a:pt x="174171" y="26126"/>
                  <a:pt x="169110" y="0"/>
                  <a:pt x="182880" y="0"/>
                </a:cubicBezTo>
                <a:cubicBezTo>
                  <a:pt x="221532" y="0"/>
                  <a:pt x="223883" y="58130"/>
                  <a:pt x="235131" y="78377"/>
                </a:cubicBezTo>
                <a:cubicBezTo>
                  <a:pt x="250380" y="105825"/>
                  <a:pt x="287382" y="156754"/>
                  <a:pt x="287382" y="156754"/>
                </a:cubicBezTo>
                <a:cubicBezTo>
                  <a:pt x="294722" y="186112"/>
                  <a:pt x="313815" y="287383"/>
                  <a:pt x="352697" y="287383"/>
                </a:cubicBezTo>
                <a:lnTo>
                  <a:pt x="365760" y="287383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2822" y="3814852"/>
            <a:ext cx="384081" cy="3231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8741" y="4260271"/>
            <a:ext cx="384081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7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645919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Прочитайте правило и образец рассуждения на стр. 48. Спишите, обозначьте орфограммы, расставьте знаки препинания при причастных оборотах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490" y="1825625"/>
            <a:ext cx="9980024" cy="4679678"/>
          </a:xfrm>
        </p:spPr>
        <p:txBody>
          <a:bodyPr/>
          <a:lstStyle/>
          <a:p>
            <a:r>
              <a:rPr lang="ru-RU" sz="3200" dirty="0" smtClean="0"/>
              <a:t>Нас напугала собака ла…</a:t>
            </a:r>
            <a:r>
              <a:rPr lang="ru-RU" sz="3200" dirty="0" err="1" smtClean="0"/>
              <a:t>щая</a:t>
            </a:r>
            <a:r>
              <a:rPr lang="ru-RU" sz="3200" dirty="0" smtClean="0"/>
              <a:t> за забором.</a:t>
            </a:r>
          </a:p>
          <a:p>
            <a:r>
              <a:rPr lang="ru-RU" sz="3200" dirty="0" smtClean="0"/>
              <a:t>Экипаж бор…</a:t>
            </a:r>
            <a:r>
              <a:rPr lang="ru-RU" sz="3200" dirty="0" err="1" smtClean="0"/>
              <a:t>щийся</a:t>
            </a:r>
            <a:r>
              <a:rPr lang="ru-RU" sz="3200" dirty="0" smtClean="0"/>
              <a:t> с бурей медленно </a:t>
            </a:r>
            <a:r>
              <a:rPr lang="ru-RU" sz="3200" dirty="0" err="1" smtClean="0"/>
              <a:t>продв</a:t>
            </a:r>
            <a:r>
              <a:rPr lang="ru-RU" sz="3200" dirty="0" smtClean="0"/>
              <a:t>…</a:t>
            </a:r>
            <a:r>
              <a:rPr lang="ru-RU" sz="3200" dirty="0" err="1" smtClean="0"/>
              <a:t>гался</a:t>
            </a:r>
            <a:r>
              <a:rPr lang="ru-RU" sz="3200" dirty="0" smtClean="0"/>
              <a:t> вперед.</a:t>
            </a:r>
          </a:p>
          <a:p>
            <a:r>
              <a:rPr lang="ru-RU" sz="3200" dirty="0" smtClean="0"/>
              <a:t>Машина остановилась около </a:t>
            </a:r>
            <a:r>
              <a:rPr lang="ru-RU" sz="3200" dirty="0" err="1" smtClean="0"/>
              <a:t>стро</a:t>
            </a:r>
            <a:r>
              <a:rPr lang="ru-RU" sz="3200" dirty="0" smtClean="0"/>
              <a:t>…</a:t>
            </a:r>
            <a:r>
              <a:rPr lang="ru-RU" sz="3200" dirty="0" err="1" smtClean="0"/>
              <a:t>щегося</a:t>
            </a:r>
            <a:r>
              <a:rPr lang="ru-RU" sz="3200" dirty="0" smtClean="0"/>
              <a:t> здания.</a:t>
            </a:r>
          </a:p>
          <a:p>
            <a:r>
              <a:rPr lang="ru-RU" sz="3200" dirty="0" smtClean="0"/>
              <a:t>Вдали мы увидели мальчика </a:t>
            </a:r>
            <a:r>
              <a:rPr lang="ru-RU" sz="3200" dirty="0" err="1" smtClean="0"/>
              <a:t>скач</a:t>
            </a:r>
            <a:r>
              <a:rPr lang="ru-RU" sz="3200" dirty="0" smtClean="0"/>
              <a:t>…</a:t>
            </a:r>
            <a:r>
              <a:rPr lang="ru-RU" sz="3200" dirty="0" err="1" smtClean="0"/>
              <a:t>щего</a:t>
            </a:r>
            <a:r>
              <a:rPr lang="ru-RU" sz="3200" dirty="0" smtClean="0"/>
              <a:t> на коне.</a:t>
            </a:r>
          </a:p>
          <a:p>
            <a:r>
              <a:rPr lang="ru-RU" sz="3200" dirty="0" smtClean="0"/>
              <a:t>Т…</a:t>
            </a:r>
            <a:r>
              <a:rPr lang="ru-RU" sz="3200" dirty="0" err="1" smtClean="0"/>
              <a:t>жело</a:t>
            </a:r>
            <a:r>
              <a:rPr lang="ru-RU" sz="3200" dirty="0" smtClean="0"/>
              <a:t> </a:t>
            </a:r>
            <a:r>
              <a:rPr lang="ru-RU" sz="3200" dirty="0" err="1" smtClean="0"/>
              <a:t>дыш</a:t>
            </a:r>
            <a:r>
              <a:rPr lang="ru-RU" sz="3200" dirty="0" smtClean="0"/>
              <a:t>…</a:t>
            </a:r>
            <a:r>
              <a:rPr lang="ru-RU" sz="3200" dirty="0" err="1" smtClean="0"/>
              <a:t>щий</a:t>
            </a:r>
            <a:r>
              <a:rPr lang="ru-RU" sz="3200" dirty="0" smtClean="0"/>
              <a:t> пёс поднимался по ступенькам.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5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594" y="2351314"/>
            <a:ext cx="1176630" cy="4816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 напугала собака, </a:t>
            </a:r>
            <a:r>
              <a:rPr lang="ru-RU" u="wavyHeavy" dirty="0" smtClean="0"/>
              <a:t>ла</a:t>
            </a:r>
            <a:r>
              <a:rPr lang="ru-RU" b="1" u="wavyHeavy" dirty="0" smtClean="0"/>
              <a:t>ющ</a:t>
            </a:r>
            <a:r>
              <a:rPr lang="ru-RU" u="wavyHeavy" dirty="0" smtClean="0"/>
              <a:t>ая за забором. </a:t>
            </a:r>
            <a:r>
              <a:rPr lang="ru-RU" sz="2000" dirty="0" smtClean="0"/>
              <a:t>(лаять – </a:t>
            </a:r>
            <a:r>
              <a:rPr lang="en-US" sz="2000" dirty="0" smtClean="0"/>
              <a:t>I </a:t>
            </a:r>
            <a:r>
              <a:rPr lang="ru-RU" sz="2000" dirty="0" err="1" smtClean="0"/>
              <a:t>спр</a:t>
            </a:r>
            <a:r>
              <a:rPr lang="ru-RU" sz="2000" dirty="0" smtClean="0"/>
              <a:t>.) </a:t>
            </a:r>
          </a:p>
          <a:p>
            <a:r>
              <a:rPr lang="ru-RU" dirty="0" smtClean="0"/>
              <a:t>Экипаж, </a:t>
            </a:r>
            <a:r>
              <a:rPr lang="ru-RU" u="wavyHeavy" dirty="0" smtClean="0"/>
              <a:t>бор</a:t>
            </a:r>
            <a:r>
              <a:rPr lang="ru-RU" b="1" u="wavyHeavy" dirty="0" smtClean="0"/>
              <a:t>ющ</a:t>
            </a:r>
            <a:r>
              <a:rPr lang="ru-RU" u="wavyHeavy" dirty="0" smtClean="0"/>
              <a:t>ийся с бурей</a:t>
            </a:r>
            <a:r>
              <a:rPr lang="ru-RU" dirty="0" smtClean="0"/>
              <a:t>, медленно продвигался вперед.     </a:t>
            </a:r>
            <a:r>
              <a:rPr lang="ru-RU" sz="2000" dirty="0" smtClean="0"/>
              <a:t>(бороться – </a:t>
            </a:r>
            <a:r>
              <a:rPr lang="en-US" sz="2000" dirty="0" smtClean="0"/>
              <a:t>I </a:t>
            </a:r>
            <a:r>
              <a:rPr lang="ru-RU" sz="2000" dirty="0" err="1" smtClean="0"/>
              <a:t>спр</a:t>
            </a:r>
            <a:r>
              <a:rPr lang="ru-RU" sz="2000" dirty="0" smtClean="0"/>
              <a:t>.)</a:t>
            </a:r>
          </a:p>
          <a:p>
            <a:r>
              <a:rPr lang="ru-RU" dirty="0" smtClean="0"/>
              <a:t>Машина остановилась около стро</a:t>
            </a:r>
            <a:r>
              <a:rPr lang="ru-RU" b="1" u="sng" dirty="0" smtClean="0"/>
              <a:t>ящ</a:t>
            </a:r>
            <a:r>
              <a:rPr lang="ru-RU" dirty="0" smtClean="0"/>
              <a:t>егося здания</a:t>
            </a:r>
            <a:r>
              <a:rPr lang="ru-RU" sz="2000" dirty="0" smtClean="0"/>
              <a:t>.(строиться – </a:t>
            </a:r>
            <a:r>
              <a:rPr lang="en-US" sz="2000" dirty="0" smtClean="0"/>
              <a:t>II </a:t>
            </a:r>
            <a:r>
              <a:rPr lang="ru-RU" sz="2000" dirty="0" err="1" smtClean="0"/>
              <a:t>спр</a:t>
            </a:r>
            <a:r>
              <a:rPr lang="ru-RU" sz="2000" dirty="0" smtClean="0"/>
              <a:t>.)</a:t>
            </a:r>
          </a:p>
          <a:p>
            <a:r>
              <a:rPr lang="ru-RU" dirty="0" smtClean="0"/>
              <a:t>Вдали мы увидели мальчика , </a:t>
            </a:r>
            <a:r>
              <a:rPr lang="ru-RU" u="wavyHeavy" dirty="0" smtClean="0"/>
              <a:t>скач</a:t>
            </a:r>
            <a:r>
              <a:rPr lang="ru-RU" b="1" u="wavyHeavy" dirty="0" smtClean="0"/>
              <a:t>ущ</a:t>
            </a:r>
            <a:r>
              <a:rPr lang="ru-RU" u="wavyHeavy" dirty="0" smtClean="0"/>
              <a:t>его на коне</a:t>
            </a:r>
            <a:r>
              <a:rPr lang="ru-RU" dirty="0" smtClean="0"/>
              <a:t>. </a:t>
            </a:r>
            <a:r>
              <a:rPr lang="ru-RU" sz="2000" dirty="0" smtClean="0"/>
              <a:t>(скакать -</a:t>
            </a:r>
            <a:r>
              <a:rPr lang="en-US" sz="2000" dirty="0"/>
              <a:t> </a:t>
            </a:r>
            <a:r>
              <a:rPr lang="en-US" sz="2000" dirty="0" smtClean="0"/>
              <a:t>I </a:t>
            </a:r>
            <a:r>
              <a:rPr lang="ru-RU" sz="2000" dirty="0" err="1" smtClean="0"/>
              <a:t>спр</a:t>
            </a:r>
            <a:r>
              <a:rPr lang="ru-RU" sz="2000" dirty="0" smtClean="0"/>
              <a:t>.)</a:t>
            </a:r>
            <a:endParaRPr lang="ru-RU" sz="2000" dirty="0" smtClean="0"/>
          </a:p>
          <a:p>
            <a:r>
              <a:rPr lang="ru-RU" u="wavyHeavy" dirty="0" smtClean="0"/>
              <a:t>Тяжело дыш</a:t>
            </a:r>
            <a:r>
              <a:rPr lang="ru-RU" b="1" u="sng" dirty="0" smtClean="0"/>
              <a:t>ащ</a:t>
            </a:r>
            <a:r>
              <a:rPr lang="ru-RU" u="wavyHeavy" dirty="0" smtClean="0"/>
              <a:t>ий </a:t>
            </a:r>
            <a:r>
              <a:rPr lang="ru-RU" dirty="0" smtClean="0"/>
              <a:t>пёс поднимался по ступенькам. </a:t>
            </a:r>
            <a:r>
              <a:rPr lang="ru-RU" sz="2000" dirty="0" smtClean="0"/>
              <a:t>(дышать – </a:t>
            </a:r>
            <a:r>
              <a:rPr lang="ru-RU" sz="2000" dirty="0" err="1" smtClean="0"/>
              <a:t>искл</a:t>
            </a:r>
            <a:r>
              <a:rPr lang="ru-RU" sz="2000" dirty="0" smtClean="0"/>
              <a:t>., </a:t>
            </a:r>
            <a:r>
              <a:rPr lang="en-US" sz="2000" dirty="0" smtClean="0"/>
              <a:t>II </a:t>
            </a:r>
            <a:r>
              <a:rPr lang="ru-RU" sz="2000" dirty="0" err="1" smtClean="0"/>
              <a:t>спр</a:t>
            </a:r>
            <a:r>
              <a:rPr lang="ru-RU" sz="2000" dirty="0" smtClean="0"/>
              <a:t>.)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48149" y="1789611"/>
            <a:ext cx="1162594" cy="4702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518" y="3632324"/>
            <a:ext cx="1533195" cy="48162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828" y="4149964"/>
            <a:ext cx="710235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1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Карточки на </a:t>
            </a:r>
            <a:r>
              <a:rPr lang="ru-RU" sz="3200" dirty="0" err="1" smtClean="0"/>
              <a:t>учи.ру</a:t>
            </a:r>
            <a:r>
              <a:rPr lang="ru-RU" sz="3200" dirty="0" smtClean="0"/>
              <a:t> (с прошлого урока)</a:t>
            </a:r>
          </a:p>
          <a:p>
            <a:r>
              <a:rPr lang="ru-RU" sz="3200" dirty="0" smtClean="0"/>
              <a:t>Упр. 107 прислать ВК или </a:t>
            </a:r>
            <a:r>
              <a:rPr lang="en-US" sz="3200" dirty="0" smtClean="0"/>
              <a:t>WhatsApp </a:t>
            </a:r>
            <a:r>
              <a:rPr lang="ru-RU" sz="3200" dirty="0" smtClean="0"/>
              <a:t>до 9.00 18.11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1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243</Words>
  <Application>Microsoft Office PowerPoint</Application>
  <PresentationFormat>Широкоэкранный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Проверим Д/З</vt:lpstr>
      <vt:lpstr>Какие постоянные признаки объедиянют эти причастия? (действ.или стр., время). В какой морфеме есть орфограмма?</vt:lpstr>
      <vt:lpstr>Семнадцатое ноября Классная работа Правописание гласных в суффиксах действительных причастий настоящего времени</vt:lpstr>
      <vt:lpstr>Прочитайте правило и образец рассуждения на стр. 48. Спишите, обозначьте орфограммы, расставьте знаки препинания при причастных оборотах </vt:lpstr>
      <vt:lpstr>Презентация PowerPoint</vt:lpstr>
      <vt:lpstr>Домашнее задание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Проверим Д/З</dc:title>
  <dc:creator>RePack by Diakov</dc:creator>
  <cp:lastModifiedBy>RePack by Diakov</cp:lastModifiedBy>
  <cp:revision>7</cp:revision>
  <dcterms:created xsi:type="dcterms:W3CDTF">2020-11-16T11:30:54Z</dcterms:created>
  <dcterms:modified xsi:type="dcterms:W3CDTF">2020-11-16T12:22:13Z</dcterms:modified>
</cp:coreProperties>
</file>